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9" r:id="rId17"/>
    <p:sldId id="320" r:id="rId18"/>
    <p:sldId id="321" r:id="rId19"/>
    <p:sldId id="335"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40802-B23E-4762-8034-178519353466}" type="datetimeFigureOut">
              <a:rPr lang="ru-RU" smtClean="0"/>
              <a:t>15.03.2021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1FC5A-ADA7-4730-80D2-B3933D06C9EB}" type="slidenum">
              <a:rPr lang="ru-RU" smtClean="0"/>
              <a:t>‹#›</a:t>
            </a:fld>
            <a:endParaRPr lang="ru-RU"/>
          </a:p>
        </p:txBody>
      </p:sp>
    </p:spTree>
    <p:extLst>
      <p:ext uri="{BB962C8B-B14F-4D97-AF65-F5344CB8AC3E}">
        <p14:creationId xmlns:p14="http://schemas.microsoft.com/office/powerpoint/2010/main" val="318660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nuccore/JX869059.2"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ncbi.nlm.nih.gov/nuccore/NC_009019.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dirty="0" smtClean="0"/>
              <a:t>Viruses are visible only under the electron microscope (EM). But interestingly viruses were discovered in the nineteenth century, before the invention of EM by Knoll and Ruska (1934). The discovery of virus cannot be credited to any one scientist; rather it was the contribution of many scientists.</a:t>
            </a:r>
            <a:endParaRPr lang="ru-RU" altLang="ru-RU" dirty="0" smtClean="0"/>
          </a:p>
          <a:p>
            <a:r>
              <a:rPr lang="ru-RU" altLang="ru-RU" dirty="0" smtClean="0"/>
              <a:t>В 1902 году Д. И. Ивановский завершил свои исследования и опубликовал свою докторскую диссертацию «Мозаичная болезнь табака», которую успешно защитил в 1903 году в Киевском университете. Его официальными оппонентами были проф. С. Г. </a:t>
            </a:r>
            <a:r>
              <a:rPr lang="ru-RU" altLang="ru-RU" dirty="0" err="1" smtClean="0"/>
              <a:t>Навашин</a:t>
            </a:r>
            <a:r>
              <a:rPr lang="ru-RU" altLang="ru-RU" dirty="0" smtClean="0"/>
              <a:t> и проф. К. А. </a:t>
            </a:r>
            <a:r>
              <a:rPr lang="ru-RU" altLang="ru-RU" dirty="0" err="1" smtClean="0"/>
              <a:t>Пуриевич</a:t>
            </a:r>
            <a:r>
              <a:rPr lang="ru-RU" altLang="ru-RU" dirty="0" smtClean="0"/>
              <a:t>, чьи отзыва были опубликованы в «Известиях Киевского университета» (№ 5, 1903 г.). Эта работа Дмитрия Иосифовича окончательно определила его полный приоритет, как основоположника новой науки — вирусологии, как ученого, заложившего основы нового направления в ботанике — </a:t>
            </a:r>
            <a:r>
              <a:rPr lang="ru-RU" altLang="ru-RU" dirty="0" err="1" smtClean="0"/>
              <a:t>патанатомии</a:t>
            </a:r>
            <a:r>
              <a:rPr lang="ru-RU" altLang="ru-RU" dirty="0" smtClean="0"/>
              <a:t> и </a:t>
            </a:r>
            <a:r>
              <a:rPr lang="ru-RU" altLang="ru-RU" dirty="0" err="1" smtClean="0"/>
              <a:t>патфизиологии</a:t>
            </a:r>
            <a:r>
              <a:rPr lang="ru-RU" altLang="ru-RU" dirty="0" smtClean="0"/>
              <a:t> растений. Стенли, который первым в мире получил очищенный препарат вируса табачной мозаики, писал: «Право Ивановского на славу растет с годами. Я считаю, что его отношение к вирусам должно рассматриваться в том же свете, как мы смотрим на отношение Пастера и Коха к бактериям» (Stanley,1944).</a:t>
            </a:r>
          </a:p>
        </p:txBody>
      </p:sp>
      <p:sp>
        <p:nvSpPr>
          <p:cNvPr id="512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5089D3-B7E4-413D-96F1-7648747AE01D}" type="slidenum">
              <a:rPr lang="ru-RU" altLang="ru-RU" smtClean="0"/>
              <a:pPr/>
              <a:t>3</a:t>
            </a:fld>
            <a:endParaRPr lang="ru-RU" altLang="ru-RU" smtClean="0"/>
          </a:p>
        </p:txBody>
      </p:sp>
    </p:spTree>
    <p:extLst>
      <p:ext uri="{BB962C8B-B14F-4D97-AF65-F5344CB8AC3E}">
        <p14:creationId xmlns:p14="http://schemas.microsoft.com/office/powerpoint/2010/main" val="23991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dirty="0" smtClean="0"/>
              <a:t>https://microbiologysociety.org/publication/past-issues/world-war-i/article/frederick-william-twort-not-just-bacteriophage.html</a:t>
            </a:r>
            <a:endParaRPr lang="ru-RU" altLang="ru-RU" dirty="0" smtClean="0"/>
          </a:p>
          <a:p>
            <a:r>
              <a:rPr lang="ru-RU" altLang="ru-RU" dirty="0" smtClean="0"/>
              <a:t>Примечательно, что в том же 1917 г., далеко от Парижа – на Кавказском фронте Первой мировой войны, в прифронтовом турецком городе Трапезунде, молодой грузинский врач Георгий Элиава случайно обнаружил бактерицидное действие воды реки Кура и, благодаря публикации д’ </a:t>
            </a:r>
            <a:r>
              <a:rPr lang="ru-RU" altLang="ru-RU" dirty="0" err="1" smtClean="0"/>
              <a:t>Эрелля</a:t>
            </a:r>
            <a:r>
              <a:rPr lang="ru-RU" altLang="ru-RU" dirty="0" smtClean="0"/>
              <a:t> понял, что причиной этого феномена - бактериофаг. В последующие годы он неоднократно приезжал в Париж, чтобы работать вместе с кумиром, хотя на предложение д’ </a:t>
            </a:r>
            <a:r>
              <a:rPr lang="ru-RU" altLang="ru-RU" dirty="0" err="1" smtClean="0"/>
              <a:t>Эрелля</a:t>
            </a:r>
            <a:r>
              <a:rPr lang="ru-RU" altLang="ru-RU" dirty="0" smtClean="0"/>
              <a:t> навсегда остаться во Франции отвечал просто: «Я нужен Грузии». </a:t>
            </a:r>
          </a:p>
        </p:txBody>
      </p:sp>
      <p:sp>
        <p:nvSpPr>
          <p:cNvPr id="717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FDF01D6-D665-40C8-808C-35F59DD9E959}" type="slidenum">
              <a:rPr lang="ru-RU" altLang="ru-RU" smtClean="0"/>
              <a:pPr/>
              <a:t>4</a:t>
            </a:fld>
            <a:endParaRPr lang="ru-RU" altLang="ru-RU" smtClean="0"/>
          </a:p>
        </p:txBody>
      </p:sp>
    </p:spTree>
    <p:extLst>
      <p:ext uri="{BB962C8B-B14F-4D97-AF65-F5344CB8AC3E}">
        <p14:creationId xmlns:p14="http://schemas.microsoft.com/office/powerpoint/2010/main" val="140582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ru-RU" smtClean="0"/>
          </a:p>
        </p:txBody>
      </p:sp>
      <p:sp>
        <p:nvSpPr>
          <p:cNvPr id="922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7A958AF-0ADA-4545-998D-B0AEBF7551F5}" type="slidenum">
              <a:rPr lang="ru-RU" altLang="ru-RU" smtClean="0"/>
              <a:pPr/>
              <a:t>5</a:t>
            </a:fld>
            <a:endParaRPr lang="ru-RU" altLang="ru-RU" smtClean="0"/>
          </a:p>
        </p:txBody>
      </p:sp>
    </p:spTree>
    <p:extLst>
      <p:ext uri="{BB962C8B-B14F-4D97-AF65-F5344CB8AC3E}">
        <p14:creationId xmlns:p14="http://schemas.microsoft.com/office/powerpoint/2010/main" val="46239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ru-RU" altLang="ru-RU" dirty="0" smtClean="0"/>
              <a:t>Хотя большинство выводов согласны с тем, что у вирусов нет единого общего предка, ученым еще предстоит найти одну гипотезу о происхождении вируса, которая полностью принята в этой области. Одна возможная гипотеза, называемая </a:t>
            </a:r>
            <a:r>
              <a:rPr lang="ru-RU" altLang="ru-RU" dirty="0" err="1" smtClean="0"/>
              <a:t>деволюцией</a:t>
            </a:r>
            <a:r>
              <a:rPr lang="ru-RU" altLang="ru-RU" dirty="0" smtClean="0"/>
              <a:t> или регрессивной гипотезой, предлагает объяснить происхождение вирусов, предполагая, что вирусы развились из свободноживущих клеток. Однако многие компоненты того, как этот процесс мог произойти, являются загадкой. Вторая гипотеза (называемая эскапистской или прогрессивной гипотезой) учитывает вирусы, имеющие геном РНК или ДНК, и предполагает, что вирусы произошли от молекул РНК и ДНК, которые вышли из клетки-хозяина. Третья гипотеза предполагает систему саморепликации, сходную с таковой других самореплицирующихся молекул, вероятно, развивающуюся вместе с клетками, на которые они полагаются как хозяева; исследования некоторых растительных патогенов подтверждают эту гипотезу.</a:t>
            </a:r>
          </a:p>
        </p:txBody>
      </p:sp>
      <p:sp>
        <p:nvSpPr>
          <p:cNvPr id="112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5F584C3-031D-4115-89C1-D14A8284E87C}" type="slidenum">
              <a:rPr lang="ru-RU" altLang="ru-RU" smtClean="0"/>
              <a:pPr/>
              <a:t>6</a:t>
            </a:fld>
            <a:endParaRPr lang="ru-RU" altLang="ru-RU" smtClean="0"/>
          </a:p>
        </p:txBody>
      </p:sp>
    </p:spTree>
    <p:extLst>
      <p:ext uri="{BB962C8B-B14F-4D97-AF65-F5344CB8AC3E}">
        <p14:creationId xmlns:p14="http://schemas.microsoft.com/office/powerpoint/2010/main" val="207392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Determination of virus infectivity in HeLa cells that expressed or did not express (untransfected) ACE2. The expression of ACE2 plasmid with S tag was detected using mouse anti-S tag monoclonal antibody. hACE2, human ACE2; bACE2, ACE2 of </a:t>
            </a:r>
            <a:r>
              <a:rPr lang="en-US" altLang="ru-RU" i="1" smtClean="0"/>
              <a:t>Rhinolophus sinicus</a:t>
            </a:r>
            <a:r>
              <a:rPr lang="en-US" altLang="ru-RU" smtClean="0"/>
              <a:t> (bat); cACE2, civet ACE2; sACE2, swine ACE2 (pig); mACE2, mouse ACE2. Green, ACE2; red, viral protein (N); blue, DAPI (nuclei). Scale bars, 10 </a:t>
            </a:r>
            <a:r>
              <a:rPr lang="el-GR" altLang="ru-RU" smtClean="0"/>
              <a:t>μ</a:t>
            </a:r>
            <a:r>
              <a:rPr lang="en-US" altLang="ru-RU" smtClean="0"/>
              <a:t>m.</a:t>
            </a:r>
            <a:endParaRPr lang="ru-RU" altLang="ru-RU"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AD3B2A2-BAD5-43C1-9283-04AEC30661F5}" type="slidenum">
              <a:rPr lang="ru-RU" altLang="ru-RU" smtClean="0"/>
              <a:pPr/>
              <a:t>22</a:t>
            </a:fld>
            <a:endParaRPr lang="ru-RU" altLang="ru-RU" smtClean="0"/>
          </a:p>
        </p:txBody>
      </p:sp>
    </p:spTree>
    <p:extLst>
      <p:ext uri="{BB962C8B-B14F-4D97-AF65-F5344CB8AC3E}">
        <p14:creationId xmlns:p14="http://schemas.microsoft.com/office/powerpoint/2010/main" val="43849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ru-RU" smtClean="0"/>
              <a:t>Sequence comparison of 2019-nCoV and SARS-CoV. (A) Sequence alignment of SARS-CoV and 2019-nCoV RBDs. RBM residues are in magenta. The five critical residues are in blue. ACE2-contacting residues are shaded. Asterisks indicate positions that have a single, fully conserved residue. Colons indicate positions that have strongly conserved residues. Periods indicate positions that have weakly conserved residues. (B) Sequence similarities of SARS-CoV and 2019-nCoV in the spike protein, RBD, and RBM, respectively. (C) Sequence similarities of MERS-CoV and HKU4 virus in the spike protein, RBD, and RBM, respectively. GenBank accession numbers are </a:t>
            </a:r>
            <a:r>
              <a:rPr lang="en-US" altLang="ru-RU" smtClean="0">
                <a:hlinkClick r:id="rId3"/>
              </a:rPr>
              <a:t>JX869059.2</a:t>
            </a:r>
            <a:r>
              <a:rPr lang="en-US" altLang="ru-RU" smtClean="0"/>
              <a:t> for human MERS-CoV spike and </a:t>
            </a:r>
            <a:r>
              <a:rPr lang="en-US" altLang="ru-RU" smtClean="0">
                <a:hlinkClick r:id="rId4"/>
              </a:rPr>
              <a:t>NC_009019.1</a:t>
            </a:r>
            <a:r>
              <a:rPr lang="en-US" altLang="ru-RU" smtClean="0"/>
              <a:t> for bat HKU4-CoV spike.</a:t>
            </a:r>
            <a:endParaRPr lang="ru-RU" altLang="ru-RU" smtClean="0"/>
          </a:p>
        </p:txBody>
      </p:sp>
      <p:sp>
        <p:nvSpPr>
          <p:cNvPr id="3277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5E380A-D71A-460C-A18E-2E9E11A7140B}" type="slidenum">
              <a:rPr lang="ru-RU" altLang="ru-RU" smtClean="0"/>
              <a:pPr/>
              <a:t>25</a:t>
            </a:fld>
            <a:endParaRPr lang="ru-RU" altLang="ru-RU" smtClean="0"/>
          </a:p>
        </p:txBody>
      </p:sp>
    </p:spTree>
    <p:extLst>
      <p:ext uri="{BB962C8B-B14F-4D97-AF65-F5344CB8AC3E}">
        <p14:creationId xmlns:p14="http://schemas.microsoft.com/office/powerpoint/2010/main" val="246269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ru-RU" b="1" smtClean="0"/>
              <a:t>Bats Are Natural Reservoirs of SARS-Like Coronaviruses</a:t>
            </a:r>
            <a:r>
              <a:rPr lang="ru-RU" altLang="ru-RU" b="1" smtClean="0"/>
              <a:t>. </a:t>
            </a:r>
            <a:r>
              <a:rPr lang="en-US" altLang="ru-RU" i="1" smtClean="0"/>
              <a:t>Science </a:t>
            </a:r>
            <a:r>
              <a:rPr lang="en-US" altLang="ru-RU" smtClean="0"/>
              <a:t> 28 Oct 2005:</a:t>
            </a:r>
            <a:r>
              <a:rPr lang="ru-RU" altLang="ru-RU" smtClean="0"/>
              <a:t> </a:t>
            </a:r>
            <a:r>
              <a:rPr lang="en-US" altLang="ru-RU" smtClean="0"/>
              <a:t>Vol. 310, Issue 5748, pp. 676-679</a:t>
            </a:r>
            <a:r>
              <a:rPr lang="ru-RU" altLang="ru-RU" smtClean="0"/>
              <a:t>.</a:t>
            </a:r>
            <a:r>
              <a:rPr lang="en-US" altLang="ru-RU" smtClean="0"/>
              <a:t/>
            </a:r>
            <a:br>
              <a:rPr lang="en-US" altLang="ru-RU" smtClean="0"/>
            </a:br>
            <a:r>
              <a:rPr lang="en-US" altLang="ru-RU" smtClean="0"/>
              <a:t>DOI: 10.1126/science.1118391 </a:t>
            </a:r>
            <a:endParaRPr lang="en-US" altLang="ru-RU" b="1" smtClean="0"/>
          </a:p>
          <a:p>
            <a:pPr eaLnBrk="1" hangingPunct="1"/>
            <a:endParaRPr lang="ru-RU" altLang="ru-RU" smtClean="0"/>
          </a:p>
        </p:txBody>
      </p:sp>
      <p:sp>
        <p:nvSpPr>
          <p:cNvPr id="3482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3BE45A5-A6FC-43D2-9A72-20368EAA613B}" type="slidenum">
              <a:rPr lang="ru-RU" altLang="ru-RU" smtClean="0"/>
              <a:pPr/>
              <a:t>26</a:t>
            </a:fld>
            <a:endParaRPr lang="ru-RU" altLang="ru-RU" smtClean="0"/>
          </a:p>
        </p:txBody>
      </p:sp>
    </p:spTree>
    <p:extLst>
      <p:ext uri="{BB962C8B-B14F-4D97-AF65-F5344CB8AC3E}">
        <p14:creationId xmlns:p14="http://schemas.microsoft.com/office/powerpoint/2010/main" val="2580977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584730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213728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606001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1325563"/>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1713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59038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227786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406B1528-63AE-4F1F-AAB7-85917AC324F2}" type="datetimeFigureOut">
              <a:rPr lang="ru-RU" smtClean="0"/>
              <a:t>15.03.2021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129144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406B1528-63AE-4F1F-AAB7-85917AC324F2}" type="datetimeFigureOut">
              <a:rPr lang="ru-RU" smtClean="0"/>
              <a:t>15.03.2021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447887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406B1528-63AE-4F1F-AAB7-85917AC324F2}" type="datetimeFigureOut">
              <a:rPr lang="ru-RU" smtClean="0"/>
              <a:t>15.03.2021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43380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06B1528-63AE-4F1F-AAB7-85917AC324F2}" type="datetimeFigureOut">
              <a:rPr lang="ru-RU" smtClean="0"/>
              <a:t>15.03.2021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21560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06B1528-63AE-4F1F-AAB7-85917AC324F2}" type="datetimeFigureOut">
              <a:rPr lang="ru-RU" smtClean="0"/>
              <a:t>15.03.2021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184285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06B1528-63AE-4F1F-AAB7-85917AC324F2}" type="datetimeFigureOut">
              <a:rPr lang="ru-RU" smtClean="0"/>
              <a:t>15.03.2021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5D91B79-7977-4B1E-9E38-DA3239A18B20}" type="slidenum">
              <a:rPr lang="ru-RU" smtClean="0"/>
              <a:t>‹#›</a:t>
            </a:fld>
            <a:endParaRPr lang="ru-RU"/>
          </a:p>
        </p:txBody>
      </p:sp>
    </p:spTree>
    <p:extLst>
      <p:ext uri="{BB962C8B-B14F-4D97-AF65-F5344CB8AC3E}">
        <p14:creationId xmlns:p14="http://schemas.microsoft.com/office/powerpoint/2010/main" val="347398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6B1528-63AE-4F1F-AAB7-85917AC324F2}" type="datetimeFigureOut">
              <a:rPr lang="ru-RU" smtClean="0"/>
              <a:t>15.03.2021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91B79-7977-4B1E-9E38-DA3239A18B20}" type="slidenum">
              <a:rPr lang="ru-RU" smtClean="0"/>
              <a:t>‹#›</a:t>
            </a:fld>
            <a:endParaRPr lang="ru-RU"/>
          </a:p>
        </p:txBody>
      </p:sp>
    </p:spTree>
    <p:extLst>
      <p:ext uri="{BB962C8B-B14F-4D97-AF65-F5344CB8AC3E}">
        <p14:creationId xmlns:p14="http://schemas.microsoft.com/office/powerpoint/2010/main" val="142367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whfreeman.com/"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www.whfreeman.com/" TargetMode="Externa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linicaltrials.gov/ct2/show/NCT04283461"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dx.doi.org/10.1016/j.immuni.2020.03.007" TargetMode="External"/><Relationship Id="rId4" Type="http://schemas.openxmlformats.org/officeDocument/2006/relationships/hyperlink" Target="https://www.ncbi.nlm.nih.gov/pmc/articles/PMC7136867/"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hyperlink" Target="https://doi.org/10.1098/rspb.2014.2773" TargetMode="Externa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942" y="1392381"/>
            <a:ext cx="5482889" cy="368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5129" y="730235"/>
            <a:ext cx="5578475"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842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0"/>
            <a:ext cx="7534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Прямоугольник 4"/>
          <p:cNvSpPr>
            <a:spLocks noChangeArrowheads="1"/>
          </p:cNvSpPr>
          <p:nvPr/>
        </p:nvSpPr>
        <p:spPr bwMode="auto">
          <a:xfrm>
            <a:off x="8053388" y="5838825"/>
            <a:ext cx="3643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Molecular Cell Biology. 4th edition.</a:t>
            </a:r>
          </a:p>
          <a:p>
            <a:pPr>
              <a:lnSpc>
                <a:spcPct val="100000"/>
              </a:lnSpc>
              <a:spcBef>
                <a:spcPct val="0"/>
              </a:spcBef>
              <a:buFontTx/>
              <a:buNone/>
            </a:pPr>
            <a:r>
              <a:rPr lang="en-US" altLang="ru-RU" sz="1800"/>
              <a:t>Lodish H, Berk A, Zipursky SL, et al.</a:t>
            </a:r>
          </a:p>
          <a:p>
            <a:pPr>
              <a:lnSpc>
                <a:spcPct val="100000"/>
              </a:lnSpc>
              <a:spcBef>
                <a:spcPct val="0"/>
              </a:spcBef>
              <a:buFontTx/>
              <a:buNone/>
            </a:pPr>
            <a:r>
              <a:rPr lang="en-US" altLang="ru-RU" sz="1800"/>
              <a:t>New York: </a:t>
            </a:r>
            <a:r>
              <a:rPr lang="en-US" altLang="ru-RU" sz="1800">
                <a:hlinkClick r:id="rId3"/>
              </a:rPr>
              <a:t>W. H. Freeman</a:t>
            </a:r>
            <a:r>
              <a:rPr lang="en-US" altLang="ru-RU" sz="1800"/>
              <a:t>; 2000.</a:t>
            </a:r>
          </a:p>
        </p:txBody>
      </p:sp>
    </p:spTree>
    <p:extLst>
      <p:ext uri="{BB962C8B-B14F-4D97-AF65-F5344CB8AC3E}">
        <p14:creationId xmlns:p14="http://schemas.microsoft.com/office/powerpoint/2010/main" val="179182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Рисунок 3" descr="Figure 6-17. The steps in the lytic replication cycle of an enveloped virus are illustrated for rabies virus, which has a single-stranded RNA gen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190500"/>
            <a:ext cx="6429375"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Прямоугольник 4"/>
          <p:cNvSpPr>
            <a:spLocks noChangeArrowheads="1"/>
          </p:cNvSpPr>
          <p:nvPr/>
        </p:nvSpPr>
        <p:spPr bwMode="auto">
          <a:xfrm>
            <a:off x="1543050" y="6010275"/>
            <a:ext cx="9791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800">
                <a:ea typeface="Calibri" panose="020F0502020204030204" pitchFamily="34" charset="0"/>
                <a:cs typeface="Times New Roman" panose="02020603050405020304" pitchFamily="18" charset="0"/>
              </a:rPr>
              <a:t>Литический цикл вируса бешенства, чей нуклеокапсид состоит из одноцепочечного РНК-генома, окруженного множественными копиями белка нуклеокапсида.</a:t>
            </a:r>
          </a:p>
        </p:txBody>
      </p:sp>
    </p:spTree>
    <p:extLst>
      <p:ext uri="{BB962C8B-B14F-4D97-AF65-F5344CB8AC3E}">
        <p14:creationId xmlns:p14="http://schemas.microsoft.com/office/powerpoint/2010/main" val="3490207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322263"/>
            <a:ext cx="5526088" cy="593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7425" y="2867025"/>
            <a:ext cx="44418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Рисунок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322263"/>
            <a:ext cx="29368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998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1404938"/>
            <a:ext cx="54483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Прямоугольник 4"/>
          <p:cNvSpPr>
            <a:spLocks noChangeArrowheads="1"/>
          </p:cNvSpPr>
          <p:nvPr/>
        </p:nvSpPr>
        <p:spPr bwMode="auto">
          <a:xfrm>
            <a:off x="8362950" y="5719763"/>
            <a:ext cx="3609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Molecular Cell Biology. 4th edition.</a:t>
            </a:r>
          </a:p>
          <a:p>
            <a:pPr>
              <a:lnSpc>
                <a:spcPct val="100000"/>
              </a:lnSpc>
              <a:spcBef>
                <a:spcPct val="0"/>
              </a:spcBef>
              <a:buFontTx/>
              <a:buNone/>
            </a:pPr>
            <a:r>
              <a:rPr lang="en-US" altLang="ru-RU" sz="1800"/>
              <a:t>Lodish H, Berk A, Zipursky SL, et al.</a:t>
            </a:r>
          </a:p>
          <a:p>
            <a:pPr>
              <a:lnSpc>
                <a:spcPct val="100000"/>
              </a:lnSpc>
              <a:spcBef>
                <a:spcPct val="0"/>
              </a:spcBef>
              <a:buFontTx/>
              <a:buNone/>
            </a:pPr>
            <a:r>
              <a:rPr lang="en-US" altLang="ru-RU" sz="1800"/>
              <a:t>New York: </a:t>
            </a:r>
            <a:r>
              <a:rPr lang="en-US" altLang="ru-RU" sz="1800">
                <a:hlinkClick r:id="rId3"/>
              </a:rPr>
              <a:t>W. H. Freeman</a:t>
            </a:r>
            <a:r>
              <a:rPr lang="en-US" altLang="ru-RU" sz="1800"/>
              <a:t>; 2000.</a:t>
            </a:r>
          </a:p>
        </p:txBody>
      </p:sp>
      <p:sp>
        <p:nvSpPr>
          <p:cNvPr id="18436" name="Прямоугольник 5"/>
          <p:cNvSpPr>
            <a:spLocks noChangeArrowheads="1"/>
          </p:cNvSpPr>
          <p:nvPr/>
        </p:nvSpPr>
        <p:spPr bwMode="auto">
          <a:xfrm>
            <a:off x="1019175" y="419100"/>
            <a:ext cx="1047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Classification of animal viruses based on the composition of their genomes and pathway of mRNA formation</a:t>
            </a:r>
          </a:p>
        </p:txBody>
      </p:sp>
    </p:spTree>
    <p:extLst>
      <p:ext uri="{BB962C8B-B14F-4D97-AF65-F5344CB8AC3E}">
        <p14:creationId xmlns:p14="http://schemas.microsoft.com/office/powerpoint/2010/main" val="3877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Рисунок 3"/>
          <p:cNvPicPr>
            <a:picLocks noChangeAspect="1"/>
          </p:cNvPicPr>
          <p:nvPr/>
        </p:nvPicPr>
        <p:blipFill>
          <a:blip r:embed="rId2">
            <a:extLst>
              <a:ext uri="{28A0092B-C50C-407E-A947-70E740481C1C}">
                <a14:useLocalDpi xmlns:a14="http://schemas.microsoft.com/office/drawing/2010/main" val="0"/>
              </a:ext>
            </a:extLst>
          </a:blip>
          <a:srcRect b="6848"/>
          <a:stretch>
            <a:fillRect/>
          </a:stretch>
        </p:blipFill>
        <p:spPr bwMode="auto">
          <a:xfrm>
            <a:off x="2543175" y="0"/>
            <a:ext cx="6869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970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5915" y="1105592"/>
            <a:ext cx="5416881" cy="445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h6anim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9602" y="1754621"/>
            <a:ext cx="3810000" cy="2857500"/>
          </a:xfrm>
          <a:prstGeom prst="rect">
            <a:avLst/>
          </a:prstGeom>
        </p:spPr>
      </p:pic>
    </p:spTree>
    <p:extLst>
      <p:ext uri="{BB962C8B-B14F-4D97-AF65-F5344CB8AC3E}">
        <p14:creationId xmlns:p14="http://schemas.microsoft.com/office/powerpoint/2010/main" val="31808379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Прямоугольник 3"/>
          <p:cNvSpPr>
            <a:spLocks noChangeArrowheads="1"/>
          </p:cNvSpPr>
          <p:nvPr/>
        </p:nvSpPr>
        <p:spPr bwMode="auto">
          <a:xfrm>
            <a:off x="987425" y="87313"/>
            <a:ext cx="1012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SARS-CoV-2</a:t>
            </a:r>
            <a:r>
              <a:rPr lang="ru-RU" altLang="ru-RU" sz="1800"/>
              <a:t> - </a:t>
            </a:r>
            <a:r>
              <a:rPr lang="en-US" altLang="ru-RU" sz="1800"/>
              <a:t>severe acute respiratory syndrome coronavirus </a:t>
            </a:r>
            <a:r>
              <a:rPr lang="ru-RU" altLang="ru-RU" sz="1800"/>
              <a:t>(тяжёлый острый респираторный синдром)  </a:t>
            </a:r>
          </a:p>
        </p:txBody>
      </p:sp>
      <p:pic>
        <p:nvPicPr>
          <p:cNvPr id="22531"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108075"/>
            <a:ext cx="4843462"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Прямоугольник 5"/>
          <p:cNvSpPr>
            <a:spLocks noChangeArrowheads="1"/>
          </p:cNvSpPr>
          <p:nvPr/>
        </p:nvSpPr>
        <p:spPr bwMode="auto">
          <a:xfrm>
            <a:off x="65088" y="6130925"/>
            <a:ext cx="5103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ru-RU" sz="1600"/>
              <a:t>Electron-microscope image of the new coronavirus, now designated SARS-CoV-2.Credit: NIAID-RML/de Wit/Fischer</a:t>
            </a:r>
          </a:p>
        </p:txBody>
      </p:sp>
      <p:pic>
        <p:nvPicPr>
          <p:cNvPr id="22533" name="Рисунок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0825" y="1547813"/>
            <a:ext cx="675322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Прямоугольник 11"/>
          <p:cNvSpPr>
            <a:spLocks noChangeArrowheads="1"/>
          </p:cNvSpPr>
          <p:nvPr/>
        </p:nvSpPr>
        <p:spPr bwMode="auto">
          <a:xfrm>
            <a:off x="2646363" y="525463"/>
            <a:ext cx="6061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https://www.who.int/news-room/q-a-detail/q-a-coronaviruses</a:t>
            </a:r>
            <a:endParaRPr lang="ru-RU" altLang="ru-RU" sz="1800"/>
          </a:p>
        </p:txBody>
      </p:sp>
      <p:pic>
        <p:nvPicPr>
          <p:cNvPr id="22535" name="Рисунок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2788" y="468313"/>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Рисунок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1247775"/>
            <a:ext cx="679767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48375" y="1122363"/>
            <a:ext cx="5072063"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8" name="Прямоугольник 18"/>
          <p:cNvSpPr>
            <a:spLocks noChangeArrowheads="1"/>
          </p:cNvSpPr>
          <p:nvPr/>
        </p:nvSpPr>
        <p:spPr bwMode="auto">
          <a:xfrm>
            <a:off x="6705600" y="6423025"/>
            <a:ext cx="503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National Institute of Allergy and Infection Diseases</a:t>
            </a:r>
            <a:endParaRPr lang="ru-RU" altLang="ru-RU" sz="1800"/>
          </a:p>
        </p:txBody>
      </p:sp>
    </p:spTree>
    <p:extLst>
      <p:ext uri="{BB962C8B-B14F-4D97-AF65-F5344CB8AC3E}">
        <p14:creationId xmlns:p14="http://schemas.microsoft.com/office/powerpoint/2010/main" val="933813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8425" y="2992438"/>
            <a:ext cx="5641975"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25" y="1838325"/>
            <a:ext cx="44608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Рисунок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950" y="66675"/>
            <a:ext cx="36988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Рисунок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950" y="827088"/>
            <a:ext cx="410210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Прямоугольник 7"/>
          <p:cNvSpPr>
            <a:spLocks noChangeArrowheads="1"/>
          </p:cNvSpPr>
          <p:nvPr/>
        </p:nvSpPr>
        <p:spPr bwMode="auto">
          <a:xfrm>
            <a:off x="1177925" y="6362700"/>
            <a:ext cx="3986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solidFill>
                  <a:srgbClr val="C00000"/>
                </a:solidFill>
              </a:rPr>
              <a:t>DOI:</a:t>
            </a:r>
            <a:r>
              <a:rPr lang="en-US" altLang="ru-RU" sz="1800">
                <a:solidFill>
                  <a:srgbClr val="C00000"/>
                </a:solidFill>
              </a:rPr>
              <a:t> 10.1128/MMBR.69.4.635-664.2005</a:t>
            </a:r>
          </a:p>
        </p:txBody>
      </p:sp>
      <p:sp>
        <p:nvSpPr>
          <p:cNvPr id="23559" name="Прямоугольник 8"/>
          <p:cNvSpPr>
            <a:spLocks noChangeArrowheads="1"/>
          </p:cNvSpPr>
          <p:nvPr/>
        </p:nvSpPr>
        <p:spPr bwMode="auto">
          <a:xfrm>
            <a:off x="0" y="2851150"/>
            <a:ext cx="4979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800">
                <a:ea typeface="Calibri" panose="020F0502020204030204" pitchFamily="34" charset="0"/>
                <a:cs typeface="Times New Roman" panose="02020603050405020304" pitchFamily="18" charset="0"/>
              </a:rPr>
              <a:t>Семейство коронавирусов привлекло особенное внимание весной 2003 года, когда новый коронавирус человека оказался ответственен за вспышку эпидемии атипичной пневмонии.</a:t>
            </a:r>
          </a:p>
        </p:txBody>
      </p:sp>
      <p:sp>
        <p:nvSpPr>
          <p:cNvPr id="23560" name="Прямоугольник 9"/>
          <p:cNvSpPr>
            <a:spLocks noChangeArrowheads="1"/>
          </p:cNvSpPr>
          <p:nvPr/>
        </p:nvSpPr>
        <p:spPr bwMode="auto">
          <a:xfrm>
            <a:off x="5473700" y="36513"/>
            <a:ext cx="6084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1400"/>
              <a:t>Организация генома и белки репликации в</a:t>
            </a:r>
            <a:r>
              <a:rPr lang="ru-RU" altLang="ru-RU" sz="1400">
                <a:ea typeface="Calibri" panose="020F0502020204030204" pitchFamily="34" charset="0"/>
                <a:cs typeface="Times New Roman" panose="02020603050405020304" pitchFamily="18" charset="0"/>
              </a:rPr>
              <a:t>ируса мышиного гепатита (MHV). </a:t>
            </a:r>
            <a:endParaRPr lang="ru-RU" altLang="ru-RU" sz="1400"/>
          </a:p>
        </p:txBody>
      </p:sp>
      <p:sp>
        <p:nvSpPr>
          <p:cNvPr id="23561" name="Прямоугольник 10"/>
          <p:cNvSpPr>
            <a:spLocks noChangeArrowheads="1"/>
          </p:cNvSpPr>
          <p:nvPr/>
        </p:nvSpPr>
        <p:spPr bwMode="auto">
          <a:xfrm>
            <a:off x="4337050" y="296863"/>
            <a:ext cx="776446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100">
                <a:ea typeface="Calibri" panose="020F0502020204030204" pitchFamily="34" charset="0"/>
                <a:cs typeface="Times New Roman" panose="02020603050405020304" pitchFamily="18" charset="0"/>
              </a:rPr>
              <a:t>Геном состоит из семи генов. Первые 22 kb содержат ген репликазы, который организован в две перекрывающиеся открытые рамки считывания, ORF 1a и 1b. Эти ORF транслируются в полипротеины репликазы pp1a с молекулярной массой 400 кДа и </a:t>
            </a:r>
            <a:r>
              <a:rPr lang="ru-RU" altLang="ru-RU" sz="1100">
                <a:latin typeface="Cambria Math" panose="02040503050406030204" pitchFamily="18" charset="0"/>
                <a:ea typeface="Calibri" panose="020F0502020204030204" pitchFamily="34" charset="0"/>
                <a:cs typeface="Cambria Math" panose="02040503050406030204" pitchFamily="18" charset="0"/>
              </a:rPr>
              <a:t>∼</a:t>
            </a:r>
            <a:r>
              <a:rPr lang="ru-RU" altLang="ru-RU" sz="1100">
                <a:ea typeface="Calibri" panose="020F0502020204030204" pitchFamily="34" charset="0"/>
                <a:cs typeface="Times New Roman" panose="02020603050405020304" pitchFamily="18" charset="0"/>
              </a:rPr>
              <a:t>800- кДа pp1ab полипротеины репликазы. ORF 1b транслируется посредством поступательного сдвига считывания, закодированного в конце ORF 1a. Белковые домены полипротеина репликазы обозначены неструктурными номерами белков (nsp1-16) и подтвержденными или предсказанными функциями: PLP1 и PLP2, папаин-подобные протеазы; X - домен, предсказана активность аденозиндифосфат-рибозо-1 "-фосфатазы (ADRP); 3CLpro, 3C-подобная протеаза; RdRp, РНК-зависимая РНК-полимераза; Hel, геликаза; ExoN, экзонуклеаза; XendoU, поли (U) -специфическая эндорибонуклеаза; 2'-O-MT, метилтрансфераза. </a:t>
            </a:r>
            <a:endParaRPr lang="ru-RU" altLang="ru-RU" sz="1100"/>
          </a:p>
        </p:txBody>
      </p:sp>
      <p:sp>
        <p:nvSpPr>
          <p:cNvPr id="23562" name="Прямоугольник 11"/>
          <p:cNvSpPr>
            <a:spLocks noChangeArrowheads="1"/>
          </p:cNvSpPr>
          <p:nvPr/>
        </p:nvSpPr>
        <p:spPr bwMode="auto">
          <a:xfrm>
            <a:off x="93663" y="4051300"/>
            <a:ext cx="490061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200">
                <a:ea typeface="Calibri" panose="020F0502020204030204" pitchFamily="34" charset="0"/>
                <a:cs typeface="Times New Roman" panose="02020603050405020304" pitchFamily="18" charset="0"/>
              </a:rPr>
              <a:t>После взаимодействия рецепторов и слияния вирусных и плазматических мембран синтезируются вирус-специфические РНК и белки, вероятно, полностью в цитоплазме. Экспрессия коронавирусов начинается с трансляции двух полипротеинов, pp1a и pp1ab, которые подвергаются котрансляционной протеолитической переработке в белки, которые образуют репликазный комплекс. Этот комплекс используется для транскрипции 3'-котерминального набора вложенных субгеномных мРНК, а также геномной РНК, которые имеют общую 5'-лидерную последовательность, происходящую из 5'-конца генома. Белки транслируются с 5'-конца каждой мРНК. Новые вирионы собираются путем отпочковывания внутриклеточных мембран и высвобождаются через везикулы с помощью секреторных механизмов клетки.</a:t>
            </a:r>
          </a:p>
        </p:txBody>
      </p:sp>
      <p:sp>
        <p:nvSpPr>
          <p:cNvPr id="23563" name="Прямоугольник 12"/>
          <p:cNvSpPr>
            <a:spLocks noChangeArrowheads="1"/>
          </p:cNvSpPr>
          <p:nvPr/>
        </p:nvSpPr>
        <p:spPr bwMode="auto">
          <a:xfrm>
            <a:off x="4733925" y="1790700"/>
            <a:ext cx="3244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100">
                <a:ea typeface="Calibri" panose="020F0502020204030204" pitchFamily="34" charset="0"/>
                <a:cs typeface="Times New Roman" panose="02020603050405020304" pitchFamily="18" charset="0"/>
              </a:rPr>
              <a:t>Относительные местоположения кодирующих областей для структурных белков HE, S, E, M, N и I показаны в ORF 2a - кодирующая область для циклической фосфодиэстеразы - 4 и 5a.</a:t>
            </a:r>
          </a:p>
        </p:txBody>
      </p:sp>
    </p:spTree>
    <p:extLst>
      <p:ext uri="{BB962C8B-B14F-4D97-AF65-F5344CB8AC3E}">
        <p14:creationId xmlns:p14="http://schemas.microsoft.com/office/powerpoint/2010/main" val="2114260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52463"/>
            <a:ext cx="12192000"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Прямоугольник 4"/>
          <p:cNvSpPr>
            <a:spLocks noChangeArrowheads="1"/>
          </p:cNvSpPr>
          <p:nvPr/>
        </p:nvSpPr>
        <p:spPr bwMode="auto">
          <a:xfrm>
            <a:off x="2911475" y="319088"/>
            <a:ext cx="3254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dirty="0"/>
              <a:t>Confirmed Cases Over Time</a:t>
            </a:r>
          </a:p>
          <a:p>
            <a:pPr>
              <a:lnSpc>
                <a:spcPct val="100000"/>
              </a:lnSpc>
              <a:spcBef>
                <a:spcPct val="0"/>
              </a:spcBef>
              <a:buFontTx/>
              <a:buNone/>
            </a:pPr>
            <a:r>
              <a:rPr lang="en-US" altLang="ru-RU" sz="1800" dirty="0"/>
              <a:t>2,402,250</a:t>
            </a:r>
          </a:p>
        </p:txBody>
      </p:sp>
      <p:sp>
        <p:nvSpPr>
          <p:cNvPr id="24580" name="Прямоугольник 5"/>
          <p:cNvSpPr>
            <a:spLocks noChangeArrowheads="1"/>
          </p:cNvSpPr>
          <p:nvPr/>
        </p:nvSpPr>
        <p:spPr bwMode="auto">
          <a:xfrm>
            <a:off x="6494463" y="319088"/>
            <a:ext cx="22304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Deaths Over Time</a:t>
            </a:r>
          </a:p>
          <a:p>
            <a:pPr>
              <a:lnSpc>
                <a:spcPct val="100000"/>
              </a:lnSpc>
              <a:spcBef>
                <a:spcPct val="0"/>
              </a:spcBef>
              <a:buFontTx/>
              <a:buNone/>
            </a:pPr>
            <a:r>
              <a:rPr lang="en-US" altLang="ru-RU" sz="1800"/>
              <a:t>163,097</a:t>
            </a:r>
          </a:p>
        </p:txBody>
      </p:sp>
      <p:sp>
        <p:nvSpPr>
          <p:cNvPr id="24581" name="Прямоугольник 6"/>
          <p:cNvSpPr>
            <a:spLocks noChangeArrowheads="1"/>
          </p:cNvSpPr>
          <p:nvPr/>
        </p:nvSpPr>
        <p:spPr bwMode="auto">
          <a:xfrm>
            <a:off x="298450" y="6477000"/>
            <a:ext cx="1449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21 April 2020</a:t>
            </a:r>
          </a:p>
        </p:txBody>
      </p:sp>
      <p:sp>
        <p:nvSpPr>
          <p:cNvPr id="24582" name="Прямоугольник 7"/>
          <p:cNvSpPr>
            <a:spLocks noChangeArrowheads="1"/>
          </p:cNvSpPr>
          <p:nvPr/>
        </p:nvSpPr>
        <p:spPr bwMode="auto">
          <a:xfrm>
            <a:off x="9070975" y="6488113"/>
            <a:ext cx="2487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dirty="0"/>
              <a:t>https://covid19.who.int/</a:t>
            </a:r>
            <a:endParaRPr lang="ru-RU" altLang="ru-RU" sz="1800" dirty="0"/>
          </a:p>
        </p:txBody>
      </p:sp>
      <p:pic>
        <p:nvPicPr>
          <p:cNvPr id="24583" name="Рисунок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8" y="161925"/>
            <a:ext cx="636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Прямоугольник 10"/>
          <p:cNvSpPr>
            <a:spLocks noChangeArrowheads="1"/>
          </p:cNvSpPr>
          <p:nvPr/>
        </p:nvSpPr>
        <p:spPr bwMode="auto">
          <a:xfrm>
            <a:off x="7383463" y="1720850"/>
            <a:ext cx="2682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Russian Federation</a:t>
            </a:r>
            <a:endParaRPr lang="ru-RU" altLang="ru-RU" sz="1800"/>
          </a:p>
          <a:p>
            <a:pPr>
              <a:lnSpc>
                <a:spcPct val="100000"/>
              </a:lnSpc>
              <a:spcBef>
                <a:spcPct val="0"/>
              </a:spcBef>
              <a:buFontTx/>
              <a:buNone/>
            </a:pPr>
            <a:r>
              <a:rPr lang="en-US" altLang="ru-RU" sz="1800"/>
              <a:t>Confirmed Cases</a:t>
            </a:r>
            <a:r>
              <a:rPr lang="ru-RU" altLang="ru-RU" sz="1800"/>
              <a:t> 52763</a:t>
            </a:r>
          </a:p>
          <a:p>
            <a:pPr>
              <a:lnSpc>
                <a:spcPct val="100000"/>
              </a:lnSpc>
              <a:spcBef>
                <a:spcPct val="0"/>
              </a:spcBef>
              <a:buFontTx/>
              <a:buNone/>
            </a:pPr>
            <a:r>
              <a:rPr lang="en-US" altLang="ru-RU" sz="1800"/>
              <a:t>Deaths </a:t>
            </a:r>
            <a:r>
              <a:rPr lang="ru-RU" altLang="ru-RU" sz="1800"/>
              <a:t>                   </a:t>
            </a:r>
            <a:r>
              <a:rPr lang="en-US" altLang="ru-RU" sz="1800"/>
              <a:t> </a:t>
            </a:r>
            <a:r>
              <a:rPr lang="ru-RU" altLang="ru-RU" sz="1800"/>
              <a:t>456</a:t>
            </a:r>
            <a:endParaRPr lang="en-US" altLang="ru-RU" sz="1800"/>
          </a:p>
        </p:txBody>
      </p:sp>
      <p:sp>
        <p:nvSpPr>
          <p:cNvPr id="24585" name="Прямоугольник 11"/>
          <p:cNvSpPr>
            <a:spLocks noChangeArrowheads="1"/>
          </p:cNvSpPr>
          <p:nvPr/>
        </p:nvSpPr>
        <p:spPr bwMode="auto">
          <a:xfrm>
            <a:off x="4467225" y="2662238"/>
            <a:ext cx="26828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Italy</a:t>
            </a:r>
            <a:endParaRPr lang="ru-RU" altLang="ru-RU" sz="1800"/>
          </a:p>
          <a:p>
            <a:pPr>
              <a:lnSpc>
                <a:spcPct val="100000"/>
              </a:lnSpc>
              <a:spcBef>
                <a:spcPct val="0"/>
              </a:spcBef>
              <a:buFontTx/>
              <a:buNone/>
            </a:pPr>
            <a:r>
              <a:rPr lang="en-US" altLang="ru-RU" sz="1800"/>
              <a:t>Confirmed Cases</a:t>
            </a:r>
            <a:r>
              <a:rPr lang="ru-RU" altLang="ru-RU" sz="1800"/>
              <a:t> </a:t>
            </a:r>
            <a:r>
              <a:rPr lang="en-US" altLang="ru-RU" sz="1800"/>
              <a:t>181228</a:t>
            </a:r>
            <a:endParaRPr lang="ru-RU" altLang="ru-RU" sz="1800"/>
          </a:p>
          <a:p>
            <a:pPr>
              <a:lnSpc>
                <a:spcPct val="100000"/>
              </a:lnSpc>
              <a:spcBef>
                <a:spcPct val="0"/>
              </a:spcBef>
              <a:buFontTx/>
              <a:buNone/>
            </a:pPr>
            <a:r>
              <a:rPr lang="en-US" altLang="ru-RU" sz="1800"/>
              <a:t>Deaths </a:t>
            </a:r>
            <a:r>
              <a:rPr lang="ru-RU" altLang="ru-RU" sz="1800"/>
              <a:t>                   </a:t>
            </a:r>
            <a:r>
              <a:rPr lang="en-US" altLang="ru-RU" sz="1800"/>
              <a:t>24114</a:t>
            </a:r>
          </a:p>
        </p:txBody>
      </p:sp>
      <p:sp>
        <p:nvSpPr>
          <p:cNvPr id="24586" name="Прямоугольник 12"/>
          <p:cNvSpPr>
            <a:spLocks noChangeArrowheads="1"/>
          </p:cNvSpPr>
          <p:nvPr/>
        </p:nvSpPr>
        <p:spPr bwMode="auto">
          <a:xfrm>
            <a:off x="7483475" y="2978150"/>
            <a:ext cx="2681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China</a:t>
            </a:r>
          </a:p>
          <a:p>
            <a:pPr>
              <a:lnSpc>
                <a:spcPct val="100000"/>
              </a:lnSpc>
              <a:spcBef>
                <a:spcPct val="0"/>
              </a:spcBef>
              <a:buFontTx/>
              <a:buNone/>
            </a:pPr>
            <a:r>
              <a:rPr lang="en-US" altLang="ru-RU" sz="1800"/>
              <a:t>Confirmed Cases</a:t>
            </a:r>
            <a:r>
              <a:rPr lang="ru-RU" altLang="ru-RU" sz="1800"/>
              <a:t> </a:t>
            </a:r>
            <a:r>
              <a:rPr lang="en-US" altLang="ru-RU" sz="1800"/>
              <a:t>8425</a:t>
            </a:r>
            <a:r>
              <a:rPr lang="ru-RU" altLang="ru-RU" sz="1800"/>
              <a:t>3</a:t>
            </a:r>
          </a:p>
          <a:p>
            <a:pPr>
              <a:lnSpc>
                <a:spcPct val="100000"/>
              </a:lnSpc>
              <a:spcBef>
                <a:spcPct val="0"/>
              </a:spcBef>
              <a:buFontTx/>
              <a:buNone/>
            </a:pPr>
            <a:r>
              <a:rPr lang="en-US" altLang="ru-RU" sz="1800"/>
              <a:t>Deaths </a:t>
            </a:r>
            <a:r>
              <a:rPr lang="ru-RU" altLang="ru-RU" sz="1800"/>
              <a:t>                   46</a:t>
            </a:r>
            <a:r>
              <a:rPr lang="en-US" altLang="ru-RU" sz="1800"/>
              <a:t>42</a:t>
            </a:r>
          </a:p>
        </p:txBody>
      </p:sp>
      <p:sp>
        <p:nvSpPr>
          <p:cNvPr id="14" name="Овал 13"/>
          <p:cNvSpPr/>
          <p:nvPr/>
        </p:nvSpPr>
        <p:spPr>
          <a:xfrm>
            <a:off x="8374063" y="2344738"/>
            <a:ext cx="190500" cy="180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5" name="Овал 14"/>
          <p:cNvSpPr/>
          <p:nvPr/>
        </p:nvSpPr>
        <p:spPr>
          <a:xfrm>
            <a:off x="8534400" y="3568700"/>
            <a:ext cx="190500" cy="180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6" name="Овал 15"/>
          <p:cNvSpPr/>
          <p:nvPr/>
        </p:nvSpPr>
        <p:spPr>
          <a:xfrm>
            <a:off x="5629275" y="3287713"/>
            <a:ext cx="190500" cy="180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17" name="Овал 16"/>
          <p:cNvSpPr/>
          <p:nvPr/>
        </p:nvSpPr>
        <p:spPr>
          <a:xfrm>
            <a:off x="2166938" y="3468688"/>
            <a:ext cx="190500" cy="180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24591" name="Прямоугольник 18"/>
          <p:cNvSpPr>
            <a:spLocks noChangeArrowheads="1"/>
          </p:cNvSpPr>
          <p:nvPr/>
        </p:nvSpPr>
        <p:spPr bwMode="auto">
          <a:xfrm>
            <a:off x="1100138" y="2636838"/>
            <a:ext cx="26828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USA</a:t>
            </a:r>
            <a:endParaRPr lang="ru-RU" altLang="ru-RU" sz="1800"/>
          </a:p>
          <a:p>
            <a:pPr>
              <a:lnSpc>
                <a:spcPct val="100000"/>
              </a:lnSpc>
              <a:spcBef>
                <a:spcPct val="0"/>
              </a:spcBef>
              <a:buFontTx/>
              <a:buNone/>
            </a:pPr>
            <a:r>
              <a:rPr lang="en-US" altLang="ru-RU" sz="1800"/>
              <a:t>Confirmed Cases</a:t>
            </a:r>
            <a:r>
              <a:rPr lang="ru-RU" altLang="ru-RU" sz="1800"/>
              <a:t> </a:t>
            </a:r>
            <a:r>
              <a:rPr lang="en-US" altLang="ru-RU" sz="1800"/>
              <a:t>751273</a:t>
            </a:r>
            <a:endParaRPr lang="ru-RU" altLang="ru-RU" sz="1800"/>
          </a:p>
          <a:p>
            <a:pPr>
              <a:lnSpc>
                <a:spcPct val="100000"/>
              </a:lnSpc>
              <a:spcBef>
                <a:spcPct val="0"/>
              </a:spcBef>
              <a:buFontTx/>
              <a:buNone/>
            </a:pPr>
            <a:r>
              <a:rPr lang="en-US" altLang="ru-RU" sz="1800"/>
              <a:t>Deaths </a:t>
            </a:r>
            <a:r>
              <a:rPr lang="ru-RU" altLang="ru-RU" sz="1800"/>
              <a:t>                   </a:t>
            </a:r>
            <a:r>
              <a:rPr lang="en-US" altLang="ru-RU" sz="1800"/>
              <a:t>35884</a:t>
            </a:r>
          </a:p>
        </p:txBody>
      </p:sp>
      <p:sp>
        <p:nvSpPr>
          <p:cNvPr id="24592" name="Прямоугольник 19"/>
          <p:cNvSpPr>
            <a:spLocks noChangeArrowheads="1"/>
          </p:cNvSpPr>
          <p:nvPr/>
        </p:nvSpPr>
        <p:spPr bwMode="auto">
          <a:xfrm>
            <a:off x="8269288" y="4945063"/>
            <a:ext cx="2682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Australia</a:t>
            </a:r>
            <a:endParaRPr lang="ru-RU" altLang="ru-RU" sz="1800"/>
          </a:p>
          <a:p>
            <a:pPr>
              <a:lnSpc>
                <a:spcPct val="100000"/>
              </a:lnSpc>
              <a:spcBef>
                <a:spcPct val="0"/>
              </a:spcBef>
              <a:buFontTx/>
              <a:buNone/>
            </a:pPr>
            <a:r>
              <a:rPr lang="en-US" altLang="ru-RU" sz="1800"/>
              <a:t>Confirmed Cases</a:t>
            </a:r>
            <a:r>
              <a:rPr lang="ru-RU" altLang="ru-RU" sz="1800"/>
              <a:t> </a:t>
            </a:r>
            <a:r>
              <a:rPr lang="en-US" altLang="ru-RU" sz="1800"/>
              <a:t>6625</a:t>
            </a:r>
            <a:endParaRPr lang="ru-RU" altLang="ru-RU" sz="1800"/>
          </a:p>
          <a:p>
            <a:pPr>
              <a:lnSpc>
                <a:spcPct val="100000"/>
              </a:lnSpc>
              <a:spcBef>
                <a:spcPct val="0"/>
              </a:spcBef>
              <a:buFontTx/>
              <a:buNone/>
            </a:pPr>
            <a:r>
              <a:rPr lang="en-US" altLang="ru-RU" sz="1800"/>
              <a:t>Deaths </a:t>
            </a:r>
            <a:r>
              <a:rPr lang="ru-RU" altLang="ru-RU" sz="1800"/>
              <a:t>                   </a:t>
            </a:r>
            <a:r>
              <a:rPr lang="en-US" altLang="ru-RU" sz="1800"/>
              <a:t> 71</a:t>
            </a:r>
          </a:p>
        </p:txBody>
      </p:sp>
      <p:sp>
        <p:nvSpPr>
          <p:cNvPr id="21" name="Овал 20"/>
          <p:cNvSpPr/>
          <p:nvPr/>
        </p:nvSpPr>
        <p:spPr>
          <a:xfrm>
            <a:off x="9420225" y="5603875"/>
            <a:ext cx="190500" cy="180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Tree>
    <p:extLst>
      <p:ext uri="{BB962C8B-B14F-4D97-AF65-F5344CB8AC3E}">
        <p14:creationId xmlns:p14="http://schemas.microsoft.com/office/powerpoint/2010/main" val="3722717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591541" y="269124"/>
            <a:ext cx="9048750" cy="5372100"/>
          </a:xfrm>
          <a:prstGeom prst="rect">
            <a:avLst/>
          </a:prstGeom>
        </p:spPr>
      </p:pic>
      <p:sp>
        <p:nvSpPr>
          <p:cNvPr id="5" name="Прямоугольник 4"/>
          <p:cNvSpPr/>
          <p:nvPr/>
        </p:nvSpPr>
        <p:spPr>
          <a:xfrm>
            <a:off x="1751215" y="5716039"/>
            <a:ext cx="8980516" cy="923330"/>
          </a:xfrm>
          <a:prstGeom prst="rect">
            <a:avLst/>
          </a:prstGeom>
        </p:spPr>
        <p:txBody>
          <a:bodyPr wrap="square">
            <a:spAutoFit/>
          </a:bodyPr>
          <a:lstStyle/>
          <a:p>
            <a:pPr algn="just"/>
            <a:r>
              <a:rPr lang="en-US" b="1" dirty="0" smtClean="0"/>
              <a:t>Globally, as of 4:53pm CET, 9 March 2021, there have been </a:t>
            </a:r>
            <a:r>
              <a:rPr lang="en-US" b="1" dirty="0" smtClean="0">
                <a:solidFill>
                  <a:schemeClr val="accent1">
                    <a:lumMod val="75000"/>
                  </a:schemeClr>
                </a:solidFill>
              </a:rPr>
              <a:t>116 874 912 </a:t>
            </a:r>
            <a:r>
              <a:rPr lang="en-US" b="1" dirty="0" smtClean="0"/>
              <a:t>confirmed cases of COVID-19, including </a:t>
            </a:r>
            <a:r>
              <a:rPr lang="en-US" b="1" dirty="0" smtClean="0">
                <a:solidFill>
                  <a:srgbClr val="FF0000"/>
                </a:solidFill>
              </a:rPr>
              <a:t>2 597 381 </a:t>
            </a:r>
            <a:r>
              <a:rPr lang="en-US" b="1" dirty="0" smtClean="0"/>
              <a:t>deaths, reported to WHO. As of 8 March 2021, a total of </a:t>
            </a:r>
            <a:r>
              <a:rPr lang="en-US" b="1" dirty="0" smtClean="0">
                <a:solidFill>
                  <a:srgbClr val="00B050"/>
                </a:solidFill>
              </a:rPr>
              <a:t>268 205 245 </a:t>
            </a:r>
            <a:r>
              <a:rPr lang="en-US" b="1" dirty="0" smtClean="0"/>
              <a:t>vaccine doses have been administered.</a:t>
            </a:r>
            <a:endParaRPr lang="en-US" b="1" dirty="0"/>
          </a:p>
        </p:txBody>
      </p:sp>
      <p:sp>
        <p:nvSpPr>
          <p:cNvPr id="6" name="Прямоугольник 5"/>
          <p:cNvSpPr/>
          <p:nvPr/>
        </p:nvSpPr>
        <p:spPr>
          <a:xfrm>
            <a:off x="5051367" y="269124"/>
            <a:ext cx="5588924" cy="1477328"/>
          </a:xfrm>
          <a:prstGeom prst="rect">
            <a:avLst/>
          </a:prstGeom>
        </p:spPr>
        <p:txBody>
          <a:bodyPr wrap="square">
            <a:spAutoFit/>
          </a:bodyPr>
          <a:lstStyle/>
          <a:p>
            <a:pPr algn="just"/>
            <a:r>
              <a:rPr lang="en-US" b="1" dirty="0" smtClean="0">
                <a:solidFill>
                  <a:schemeClr val="accent1">
                    <a:lumMod val="75000"/>
                  </a:schemeClr>
                </a:solidFill>
              </a:rPr>
              <a:t>In Russian Federation, from 3 January 2020 to 4:53pm CET, 9 March 2021, there have been 4 342 474 confirmed cases of COVID-19 with </a:t>
            </a:r>
            <a:r>
              <a:rPr lang="en-US" b="1" dirty="0" smtClean="0">
                <a:solidFill>
                  <a:srgbClr val="FF0000"/>
                </a:solidFill>
              </a:rPr>
              <a:t>89 809 </a:t>
            </a:r>
            <a:r>
              <a:rPr lang="en-US" b="1" dirty="0" smtClean="0">
                <a:solidFill>
                  <a:schemeClr val="accent1">
                    <a:lumMod val="75000"/>
                  </a:schemeClr>
                </a:solidFill>
              </a:rPr>
              <a:t>deaths, reported to WHO. As of 1 March 2021, a total of </a:t>
            </a:r>
            <a:r>
              <a:rPr lang="en-US" b="1" dirty="0" smtClean="0">
                <a:solidFill>
                  <a:srgbClr val="00B050"/>
                </a:solidFill>
              </a:rPr>
              <a:t>5 249 831 </a:t>
            </a:r>
            <a:r>
              <a:rPr lang="en-US" b="1" dirty="0" smtClean="0">
                <a:solidFill>
                  <a:schemeClr val="accent1">
                    <a:lumMod val="75000"/>
                  </a:schemeClr>
                </a:solidFill>
              </a:rPr>
              <a:t>vaccine doses have been administered.</a:t>
            </a:r>
            <a:endParaRPr lang="en-US" b="1" dirty="0">
              <a:solidFill>
                <a:schemeClr val="accent1">
                  <a:lumMod val="75000"/>
                </a:schemeClr>
              </a:solidFill>
            </a:endParaRPr>
          </a:p>
        </p:txBody>
      </p:sp>
      <p:pic>
        <p:nvPicPr>
          <p:cNvPr id="7" name="Рисунок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8" y="161925"/>
            <a:ext cx="636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28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227442" y="290945"/>
            <a:ext cx="5407095" cy="2982623"/>
          </a:xfrm>
          <a:prstGeom prst="rect">
            <a:avLst/>
          </a:prstGeom>
        </p:spPr>
      </p:pic>
      <p:pic>
        <p:nvPicPr>
          <p:cNvPr id="7" name="Рисунок 6"/>
          <p:cNvPicPr>
            <a:picLocks noChangeAspect="1"/>
          </p:cNvPicPr>
          <p:nvPr/>
        </p:nvPicPr>
        <p:blipFill>
          <a:blip r:embed="rId3"/>
          <a:stretch>
            <a:fillRect/>
          </a:stretch>
        </p:blipFill>
        <p:spPr>
          <a:xfrm>
            <a:off x="5943600" y="600953"/>
            <a:ext cx="5836054" cy="4656933"/>
          </a:xfrm>
          <a:prstGeom prst="rect">
            <a:avLst/>
          </a:prstGeom>
        </p:spPr>
      </p:pic>
      <p:sp>
        <p:nvSpPr>
          <p:cNvPr id="9" name="Прямоугольник 8"/>
          <p:cNvSpPr/>
          <p:nvPr/>
        </p:nvSpPr>
        <p:spPr>
          <a:xfrm>
            <a:off x="329739" y="3527380"/>
            <a:ext cx="5771803" cy="3139321"/>
          </a:xfrm>
          <a:prstGeom prst="rect">
            <a:avLst/>
          </a:prstGeom>
        </p:spPr>
        <p:txBody>
          <a:bodyPr wrap="square">
            <a:spAutoFit/>
          </a:bodyPr>
          <a:lstStyle/>
          <a:p>
            <a:pPr algn="just"/>
            <a:r>
              <a:rPr lang="ru-RU" dirty="0" smtClean="0"/>
              <a:t>Питательные вещества (белки, жиры и углеводы) преобразуются животной клеткой в ограниченный набор низкомолекулярных соединений – органических кислот, построенных из атомов углерода, которые с помощью специальных молекулярных механизмов окисляются до углекислоты и воды. При этом освобождается энергия, она аккумулируется в форме электрохимической разности потенциалов на мембранах и используется для синтеза АТФ или напрямую для совершения определенных видов работы.</a:t>
            </a:r>
            <a:endParaRPr lang="ru-RU" dirty="0"/>
          </a:p>
        </p:txBody>
      </p:sp>
    </p:spTree>
    <p:extLst>
      <p:ext uri="{BB962C8B-B14F-4D97-AF65-F5344CB8AC3E}">
        <p14:creationId xmlns:p14="http://schemas.microsoft.com/office/powerpoint/2010/main" val="2585583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39700"/>
            <a:ext cx="31337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5750" y="611188"/>
            <a:ext cx="7500938"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Прямоугольник 5"/>
          <p:cNvSpPr>
            <a:spLocks noChangeArrowheads="1"/>
          </p:cNvSpPr>
          <p:nvPr/>
        </p:nvSpPr>
        <p:spPr bwMode="auto">
          <a:xfrm>
            <a:off x="8920163" y="6211888"/>
            <a:ext cx="3271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March 30, 2020</a:t>
            </a:r>
            <a:br>
              <a:rPr lang="en-US" altLang="ru-RU" sz="1800"/>
            </a:br>
            <a:r>
              <a:rPr lang="en-US" altLang="ru-RU" sz="1800"/>
              <a:t>DOI: 10.1056/NEJMsr2005760</a:t>
            </a:r>
            <a:endParaRPr lang="ru-RU" altLang="ru-RU" sz="1800"/>
          </a:p>
        </p:txBody>
      </p:sp>
    </p:spTree>
    <p:extLst>
      <p:ext uri="{BB962C8B-B14F-4D97-AF65-F5344CB8AC3E}">
        <p14:creationId xmlns:p14="http://schemas.microsoft.com/office/powerpoint/2010/main" val="134794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857250"/>
            <a:ext cx="100012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30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Прямоугольник 6"/>
          <p:cNvSpPr>
            <a:spLocks noChangeArrowheads="1"/>
          </p:cNvSpPr>
          <p:nvPr/>
        </p:nvSpPr>
        <p:spPr bwMode="auto">
          <a:xfrm>
            <a:off x="687388" y="6137275"/>
            <a:ext cx="10768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dirty="0"/>
              <a:t>Zhou, P., Yang, X., Wang, X. </a:t>
            </a:r>
            <a:r>
              <a:rPr lang="en-US" altLang="ru-RU" sz="1800" i="1" dirty="0"/>
              <a:t>et al.</a:t>
            </a:r>
            <a:r>
              <a:rPr lang="en-US" altLang="ru-RU" sz="1800" dirty="0"/>
              <a:t> A pneumonia outbreak associated with a new coronavirus of probable bat origin. </a:t>
            </a:r>
            <a:r>
              <a:rPr lang="en-US" altLang="ru-RU" sz="1800" i="1" dirty="0"/>
              <a:t>Nature</a:t>
            </a:r>
            <a:r>
              <a:rPr lang="en-US" altLang="ru-RU" sz="1800" dirty="0"/>
              <a:t> </a:t>
            </a:r>
            <a:r>
              <a:rPr lang="en-US" altLang="ru-RU" sz="1800" b="1" dirty="0"/>
              <a:t>579, </a:t>
            </a:r>
            <a:r>
              <a:rPr lang="en-US" altLang="ru-RU" sz="1800" dirty="0"/>
              <a:t>270–273 (2020). https://doi.org/10.1038/s41586-020-2012-7</a:t>
            </a:r>
            <a:endParaRPr lang="ru-RU" altLang="ru-RU" sz="1800" dirty="0"/>
          </a:p>
        </p:txBody>
      </p:sp>
      <p:pic>
        <p:nvPicPr>
          <p:cNvPr id="27651" name="Рисунок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528638"/>
            <a:ext cx="7294563"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Прямоугольник 9"/>
          <p:cNvSpPr>
            <a:spLocks noChangeArrowheads="1"/>
          </p:cNvSpPr>
          <p:nvPr/>
        </p:nvSpPr>
        <p:spPr bwMode="auto">
          <a:xfrm>
            <a:off x="5095875" y="4584700"/>
            <a:ext cx="65135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600" b="1"/>
              <a:t>a</a:t>
            </a:r>
            <a:r>
              <a:rPr lang="en-US" altLang="ru-RU" sz="1600"/>
              <a:t>, </a:t>
            </a:r>
            <a:r>
              <a:rPr lang="en-US" altLang="ru-RU" sz="1600" b="1"/>
              <a:t>b</a:t>
            </a:r>
            <a:r>
              <a:rPr lang="en-US" altLang="ru-RU" sz="1600"/>
              <a:t>, Phylogenetic trees on the basis of the gene sequences of </a:t>
            </a:r>
            <a:r>
              <a:rPr lang="en-US" altLang="ru-RU" sz="1600" i="1"/>
              <a:t>S</a:t>
            </a:r>
            <a:r>
              <a:rPr lang="en-US" altLang="ru-RU" sz="1600"/>
              <a:t> (</a:t>
            </a:r>
            <a:r>
              <a:rPr lang="en-US" altLang="ru-RU" sz="1600" b="1"/>
              <a:t>a</a:t>
            </a:r>
            <a:r>
              <a:rPr lang="en-US" altLang="ru-RU" sz="1600"/>
              <a:t>) and </a:t>
            </a:r>
            <a:r>
              <a:rPr lang="en-US" altLang="ru-RU" sz="1600" i="1"/>
              <a:t>RdRp</a:t>
            </a:r>
            <a:r>
              <a:rPr lang="en-US" altLang="ru-RU" sz="1600"/>
              <a:t> (</a:t>
            </a:r>
            <a:r>
              <a:rPr lang="en-US" altLang="ru-RU" sz="1600" b="1"/>
              <a:t>b</a:t>
            </a:r>
            <a:r>
              <a:rPr lang="en-US" altLang="ru-RU" sz="1600"/>
              <a:t>) are shown. 2019-nCoV and bat CoV RaTG13 are shown in bold and in red. The trees were constructed using the maximum likelihood method using the GTR + G substitution model with bootstrap values determined by 1,000 replicates. Bootstraps values of more than 50% are shown.</a:t>
            </a:r>
            <a:endParaRPr lang="ru-RU" altLang="ru-RU" sz="1600"/>
          </a:p>
        </p:txBody>
      </p:sp>
      <p:pic>
        <p:nvPicPr>
          <p:cNvPr id="27653" name="Рисунок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163" y="127000"/>
            <a:ext cx="3970337"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926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Рисунок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55563"/>
            <a:ext cx="74326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Прямоугольник 6"/>
          <p:cNvSpPr>
            <a:spLocks noChangeArrowheads="1"/>
          </p:cNvSpPr>
          <p:nvPr/>
        </p:nvSpPr>
        <p:spPr bwMode="auto">
          <a:xfrm>
            <a:off x="555625" y="5672138"/>
            <a:ext cx="111410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ru-RU" sz="1600"/>
              <a:t>The receptor-binding motif of SARS-CoV and the homologous region of other coronaviruses are indicated by the red box. The key amino acid residues involved in the interaction with human ACE2 are numbered at the top of the aligned sequences. The short insertions in the N-terminal domain of the 2019-nCoV are indicated by the blue boxes. Bat CoV RaTG13 was obtained from </a:t>
            </a:r>
            <a:r>
              <a:rPr lang="en-US" altLang="ru-RU" sz="1600" i="1"/>
              <a:t>R. affinis</a:t>
            </a:r>
            <a:r>
              <a:rPr lang="en-US" altLang="ru-RU" sz="1600"/>
              <a:t>, found in Yunnan province. Bat CoV ZC45 was obtained from </a:t>
            </a:r>
            <a:r>
              <a:rPr lang="en-US" altLang="ru-RU" sz="1600" i="1"/>
              <a:t>R. sinicus</a:t>
            </a:r>
            <a:r>
              <a:rPr lang="en-US" altLang="ru-RU" sz="1600"/>
              <a:t>, found in Zhejiang province.</a:t>
            </a:r>
            <a:endParaRPr lang="ru-RU" altLang="ru-RU" sz="1600"/>
          </a:p>
        </p:txBody>
      </p:sp>
    </p:spTree>
    <p:extLst>
      <p:ext uri="{BB962C8B-B14F-4D97-AF65-F5344CB8AC3E}">
        <p14:creationId xmlns:p14="http://schemas.microsoft.com/office/powerpoint/2010/main" val="987735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1738313"/>
            <a:ext cx="9775825"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Прямоугольник 5"/>
          <p:cNvSpPr>
            <a:spLocks noChangeArrowheads="1"/>
          </p:cNvSpPr>
          <p:nvPr/>
        </p:nvSpPr>
        <p:spPr bwMode="auto">
          <a:xfrm>
            <a:off x="2176463" y="5183188"/>
            <a:ext cx="8613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t>Bat SARSr-CoV Rp3 was obtained from </a:t>
            </a:r>
            <a:r>
              <a:rPr lang="en-US" altLang="ru-RU" sz="1800" i="1"/>
              <a:t>R. sinicus</a:t>
            </a:r>
            <a:r>
              <a:rPr lang="en-US" altLang="ru-RU" sz="1800"/>
              <a:t>, which is found in Guangxi province.</a:t>
            </a:r>
            <a:endParaRPr lang="ru-RU" altLang="ru-RU" sz="1800"/>
          </a:p>
        </p:txBody>
      </p:sp>
    </p:spTree>
    <p:extLst>
      <p:ext uri="{BB962C8B-B14F-4D97-AF65-F5344CB8AC3E}">
        <p14:creationId xmlns:p14="http://schemas.microsoft.com/office/powerpoint/2010/main" val="1799122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131763"/>
            <a:ext cx="6037262"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Прямоугольник 4"/>
          <p:cNvSpPr>
            <a:spLocks noChangeArrowheads="1"/>
          </p:cNvSpPr>
          <p:nvPr/>
        </p:nvSpPr>
        <p:spPr bwMode="auto">
          <a:xfrm>
            <a:off x="1209675" y="5873750"/>
            <a:ext cx="102060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600">
                <a:solidFill>
                  <a:srgbClr val="000000"/>
                </a:solidFill>
                <a:latin typeface="MyriadPro-Light"/>
              </a:rPr>
              <a:t>Wan Y, Shang J, Graham R, Baric RS, Li</a:t>
            </a:r>
            <a:r>
              <a:rPr lang="ru-RU" altLang="ru-RU" sz="1600">
                <a:solidFill>
                  <a:srgbClr val="000000"/>
                </a:solidFill>
                <a:latin typeface="MyriadPro-Light"/>
              </a:rPr>
              <a:t> </a:t>
            </a:r>
            <a:r>
              <a:rPr lang="en-US" altLang="ru-RU" sz="1600">
                <a:solidFill>
                  <a:srgbClr val="000000"/>
                </a:solidFill>
                <a:latin typeface="MyriadPro-Light"/>
              </a:rPr>
              <a:t>F. 2020. Receptor recognition by the novel</a:t>
            </a:r>
            <a:r>
              <a:rPr lang="ru-RU" altLang="ru-RU" sz="1600">
                <a:solidFill>
                  <a:srgbClr val="000000"/>
                </a:solidFill>
                <a:latin typeface="MyriadPro-Light"/>
              </a:rPr>
              <a:t> </a:t>
            </a:r>
            <a:r>
              <a:rPr lang="en-US" altLang="ru-RU" sz="1600">
                <a:solidFill>
                  <a:srgbClr val="000000"/>
                </a:solidFill>
                <a:latin typeface="MyriadPro-Light"/>
              </a:rPr>
              <a:t>coronavirus from Wuhan: an analysis based on</a:t>
            </a:r>
            <a:r>
              <a:rPr lang="ru-RU" altLang="ru-RU" sz="1600">
                <a:solidFill>
                  <a:srgbClr val="000000"/>
                </a:solidFill>
                <a:latin typeface="MyriadPro-Light"/>
              </a:rPr>
              <a:t> </a:t>
            </a:r>
            <a:r>
              <a:rPr lang="en-US" altLang="ru-RU" sz="1600">
                <a:solidFill>
                  <a:srgbClr val="000000"/>
                </a:solidFill>
                <a:latin typeface="MyriadPro-Light"/>
              </a:rPr>
              <a:t>decade-long structural studies of SARS</a:t>
            </a:r>
            <a:r>
              <a:rPr lang="ru-RU" altLang="ru-RU" sz="1600">
                <a:solidFill>
                  <a:srgbClr val="000000"/>
                </a:solidFill>
                <a:latin typeface="MyriadPro-Light"/>
              </a:rPr>
              <a:t> </a:t>
            </a:r>
            <a:r>
              <a:rPr lang="pt-BR" altLang="ru-RU" sz="1600">
                <a:solidFill>
                  <a:srgbClr val="000000"/>
                </a:solidFill>
                <a:latin typeface="MyriadPro-Light"/>
              </a:rPr>
              <a:t>coronavirus. J Virol</a:t>
            </a:r>
            <a:r>
              <a:rPr lang="ru-RU" altLang="ru-RU" sz="1600">
                <a:solidFill>
                  <a:srgbClr val="000000"/>
                </a:solidFill>
                <a:latin typeface="MyriadPro-Light"/>
              </a:rPr>
              <a:t>.</a:t>
            </a:r>
            <a:r>
              <a:rPr lang="pt-BR" altLang="ru-RU" sz="1600">
                <a:solidFill>
                  <a:srgbClr val="000000"/>
                </a:solidFill>
                <a:latin typeface="MyriadPro-Light"/>
              </a:rPr>
              <a:t> 94:e00127-20. </a:t>
            </a:r>
            <a:endParaRPr lang="ru-RU" altLang="ru-RU" sz="1600">
              <a:solidFill>
                <a:srgbClr val="000000"/>
              </a:solidFill>
              <a:latin typeface="MyriadPro-Light"/>
            </a:endParaRPr>
          </a:p>
          <a:p>
            <a:pPr>
              <a:lnSpc>
                <a:spcPct val="100000"/>
              </a:lnSpc>
              <a:spcBef>
                <a:spcPct val="0"/>
              </a:spcBef>
              <a:buFontTx/>
              <a:buNone/>
            </a:pPr>
            <a:r>
              <a:rPr lang="pt-BR" altLang="ru-RU" sz="1600">
                <a:solidFill>
                  <a:srgbClr val="0000FF"/>
                </a:solidFill>
                <a:latin typeface="MyriadPro-Light"/>
              </a:rPr>
              <a:t>https://doi</a:t>
            </a:r>
            <a:r>
              <a:rPr lang="en-US" altLang="ru-RU" sz="1600">
                <a:solidFill>
                  <a:srgbClr val="0000FF"/>
                </a:solidFill>
                <a:latin typeface="MyriadPro-Light"/>
              </a:rPr>
              <a:t>.org/10.1128/JVI.00127-20</a:t>
            </a:r>
            <a:r>
              <a:rPr lang="en-US" altLang="ru-RU" sz="1600">
                <a:solidFill>
                  <a:srgbClr val="000000"/>
                </a:solidFill>
                <a:latin typeface="MyriadPro-Light"/>
              </a:rPr>
              <a:t>.</a:t>
            </a:r>
            <a:endParaRPr lang="ru-RU" altLang="ru-RU" sz="1600"/>
          </a:p>
        </p:txBody>
      </p:sp>
      <p:pic>
        <p:nvPicPr>
          <p:cNvPr id="31748" name="Рисунок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413" y="1312863"/>
            <a:ext cx="320040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023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Прямоугольник 3"/>
          <p:cNvSpPr>
            <a:spLocks noChangeArrowheads="1"/>
          </p:cNvSpPr>
          <p:nvPr/>
        </p:nvSpPr>
        <p:spPr bwMode="auto">
          <a:xfrm>
            <a:off x="1085850" y="4289425"/>
            <a:ext cx="103933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800"/>
              <a:t>Исходя из имеющихся данных, представляется, что вопрос о появлении другого патогенного коронавируса человека из резервуаров летучих мышей может быть более подходящим образом выражен как «когда», чем «если». Основной неизвестный фактор связан с тем, будет ли вновь возникший человеческий коронавирус восприимчив к нейтрализации или контролю с помощью каких-либо терапевтических или вакцинных мер, разработанных против изолятов SARS-CoV и данных о последовательностях. Кроме того, следует тщательно изучить легкость передачи между видами летучих мышей как с помощью эволюции, обусловленной мутациями, так и процессов, связанных с рекомбинацией РНК.</a:t>
            </a:r>
          </a:p>
        </p:txBody>
      </p:sp>
      <p:pic>
        <p:nvPicPr>
          <p:cNvPr id="33795" name="Рисунок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1262063"/>
            <a:ext cx="6329363"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Рисунок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 y="266700"/>
            <a:ext cx="251936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Прямоугольник 6"/>
          <p:cNvSpPr>
            <a:spLocks noChangeArrowheads="1"/>
          </p:cNvSpPr>
          <p:nvPr/>
        </p:nvSpPr>
        <p:spPr bwMode="auto">
          <a:xfrm>
            <a:off x="9131300" y="6389688"/>
            <a:ext cx="2954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solidFill>
                  <a:srgbClr val="C00000"/>
                </a:solidFill>
              </a:rPr>
              <a:t>DOI:</a:t>
            </a:r>
            <a:r>
              <a:rPr lang="en-US" altLang="ru-RU" sz="1800">
                <a:solidFill>
                  <a:srgbClr val="C00000"/>
                </a:solidFill>
              </a:rPr>
              <a:t> 10.1128/JVI.01394-09</a:t>
            </a:r>
          </a:p>
        </p:txBody>
      </p:sp>
      <p:sp>
        <p:nvSpPr>
          <p:cNvPr id="33798" name="Прямоугольник 8"/>
          <p:cNvSpPr>
            <a:spLocks noChangeArrowheads="1"/>
          </p:cNvSpPr>
          <p:nvPr/>
        </p:nvSpPr>
        <p:spPr bwMode="auto">
          <a:xfrm>
            <a:off x="2892425" y="474663"/>
            <a:ext cx="6781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Recombination, Reservoirs, and the Modular Spike: Mechanisms of Coronavirus Cross-Species Transmission</a:t>
            </a:r>
          </a:p>
        </p:txBody>
      </p:sp>
      <p:sp>
        <p:nvSpPr>
          <p:cNvPr id="10" name="Прямоугольник 9"/>
          <p:cNvSpPr/>
          <p:nvPr/>
        </p:nvSpPr>
        <p:spPr>
          <a:xfrm>
            <a:off x="10428288" y="750888"/>
            <a:ext cx="755650" cy="400050"/>
          </a:xfrm>
          <a:prstGeom prst="rect">
            <a:avLst/>
          </a:prstGeom>
        </p:spPr>
        <p:txBody>
          <a:bodyPr wrap="none">
            <a:spAutoFit/>
          </a:bodyPr>
          <a:lstStyle/>
          <a:p>
            <a:pPr>
              <a:defRPr/>
            </a:pPr>
            <a:r>
              <a:rPr lang="en-US" sz="2000" b="1" dirty="0">
                <a:effectLst>
                  <a:outerShdw blurRad="38100" dist="38100" dir="2700000" algn="tl">
                    <a:srgbClr val="000000">
                      <a:alpha val="43137"/>
                    </a:srgbClr>
                  </a:outerShdw>
                </a:effectLst>
                <a:latin typeface="Dutch801BT-Roman"/>
              </a:rPr>
              <a:t>2010</a:t>
            </a:r>
            <a:endParaRPr lang="ru-RU"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1823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Прямоугольник 3"/>
          <p:cNvSpPr>
            <a:spLocks noChangeArrowheads="1"/>
          </p:cNvSpPr>
          <p:nvPr/>
        </p:nvSpPr>
        <p:spPr bwMode="auto">
          <a:xfrm>
            <a:off x="1647825" y="1395413"/>
            <a:ext cx="9950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A human monoclonal antibody blocking SARS-CoV-2 infection</a:t>
            </a:r>
          </a:p>
          <a:p>
            <a:pPr>
              <a:lnSpc>
                <a:spcPct val="100000"/>
              </a:lnSpc>
              <a:spcBef>
                <a:spcPct val="0"/>
              </a:spcBef>
              <a:buFontTx/>
              <a:buNone/>
            </a:pPr>
            <a:r>
              <a:rPr lang="en-US" altLang="ru-RU" sz="1800"/>
              <a:t>Chunyan Wang, Wentao Li, Dubravka Drabek, Nisreen M.A. Okba, Rien van Haperen, Albert D.M.E. Osterhaus, Frank J.M. van Kuppeveld, Bart L. Haagmans, Frank Grosveld, Berend-Jan Bosch</a:t>
            </a:r>
          </a:p>
          <a:p>
            <a:pPr>
              <a:lnSpc>
                <a:spcPct val="100000"/>
              </a:lnSpc>
              <a:spcBef>
                <a:spcPct val="0"/>
              </a:spcBef>
              <a:buFontTx/>
              <a:buNone/>
            </a:pPr>
            <a:r>
              <a:rPr lang="en-US" altLang="ru-RU" sz="1800"/>
              <a:t>doi: https://doi.org/10.1101/2020.03.11.987958 </a:t>
            </a:r>
          </a:p>
        </p:txBody>
      </p:sp>
      <p:pic>
        <p:nvPicPr>
          <p:cNvPr id="35843"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4788"/>
            <a:ext cx="34194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513" y="3332163"/>
            <a:ext cx="5221287"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Прямоугольник 7"/>
          <p:cNvSpPr>
            <a:spLocks noChangeArrowheads="1"/>
          </p:cNvSpPr>
          <p:nvPr/>
        </p:nvSpPr>
        <p:spPr bwMode="auto">
          <a:xfrm>
            <a:off x="5502275" y="2822575"/>
            <a:ext cx="60960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ru-RU" sz="1800"/>
              <a:t>In conclusion, this is the first report on a (human) monoclonal antibody that neutralizes SARS-CoV-2. 47D11 binds a conserved epitope on the spike receptor binding domain explaining its ability to cross-neutralize SARS-CoV and SARS-CoV-2, using a mechanism that is independent of receptor binding inhibition. This antibody will be useful for development of antigen detection tests and serological assays targeting SARS-CoV-2. Neutralizing antibodies can alter the course of infection in the infected host supporting virus clearance or protect an uninfected host that is exposed to the virus. Hence, this antibody offers the potential to prevent and/or treat COVID-19, and possibly also other future emerging diseases in humans caused by viruses from the </a:t>
            </a:r>
            <a:r>
              <a:rPr lang="en-US" altLang="ru-RU" sz="1800" i="1"/>
              <a:t>Sarbecovirus</a:t>
            </a:r>
            <a:r>
              <a:rPr lang="en-US" altLang="ru-RU" sz="1800"/>
              <a:t> subgenus.</a:t>
            </a:r>
            <a:endParaRPr lang="ru-RU" altLang="ru-RU" sz="1800"/>
          </a:p>
        </p:txBody>
      </p:sp>
    </p:spTree>
    <p:extLst>
      <p:ext uri="{BB962C8B-B14F-4D97-AF65-F5344CB8AC3E}">
        <p14:creationId xmlns:p14="http://schemas.microsoft.com/office/powerpoint/2010/main" val="3140260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677863"/>
            <a:ext cx="11123613"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Прямоугольник 5"/>
          <p:cNvSpPr>
            <a:spLocks noChangeArrowheads="1"/>
          </p:cNvSpPr>
          <p:nvPr/>
        </p:nvSpPr>
        <p:spPr bwMode="auto">
          <a:xfrm>
            <a:off x="1246188" y="4598988"/>
            <a:ext cx="8596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t>Safety and Immunogenicity Study of 2019-nCoV Vaccine (mRNA-1273) for Prophylaxis SARS CoV-2 Infection (COVID-19)</a:t>
            </a:r>
          </a:p>
        </p:txBody>
      </p:sp>
      <p:sp>
        <p:nvSpPr>
          <p:cNvPr id="36868" name="Прямоугольник 6"/>
          <p:cNvSpPr>
            <a:spLocks noChangeArrowheads="1"/>
          </p:cNvSpPr>
          <p:nvPr/>
        </p:nvSpPr>
        <p:spPr bwMode="auto">
          <a:xfrm>
            <a:off x="115888" y="5154613"/>
            <a:ext cx="118522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ru-RU" sz="1600" b="1"/>
              <a:t>Brief Summary:</a:t>
            </a:r>
          </a:p>
          <a:p>
            <a:pPr algn="just">
              <a:lnSpc>
                <a:spcPct val="100000"/>
              </a:lnSpc>
              <a:spcBef>
                <a:spcPct val="0"/>
              </a:spcBef>
              <a:buFontTx/>
              <a:buNone/>
            </a:pPr>
            <a:r>
              <a:rPr lang="en-US" altLang="ru-RU" sz="1400"/>
              <a:t>This is a phase I, open-label, dose ranging clinical trial in males and non-pregnant females, 18 to 55 years of age, inclusive, who are in good health and meet all eligibility criteria. This clinical trial is designed to assess the safety, reactogenicity and immunogenicity of mRNA-1273 manufactured by ModernaTX, Inc. mRNA-1273 is a novel lipid nanoparticle (LNP)-encapsulated mRNA-based vaccine that encodes for a full-length, prefusion stabilized spike (S) protein of SARS-CoV-2. Enrollment will occur at one domestic site. Forty-five subjects will be enrolled into one of three cohorts and will receive an intramuscular (IM) injection of mRNA-1273 on Days 1 and 29 in the deltoid muscle. Subjects will be followed through 12 months post second vaccination (Day 394). The primary objective is to evaluate the safety and reactogenicity of a 2-dose vaccination schedule of mRNA-1273, given 28 days apart, across 3 dosages in healthy adults.</a:t>
            </a:r>
          </a:p>
        </p:txBody>
      </p:sp>
      <p:sp>
        <p:nvSpPr>
          <p:cNvPr id="36869" name="Прямоугольник 7"/>
          <p:cNvSpPr>
            <a:spLocks noChangeArrowheads="1"/>
          </p:cNvSpPr>
          <p:nvPr/>
        </p:nvSpPr>
        <p:spPr bwMode="auto">
          <a:xfrm>
            <a:off x="8655050" y="5062538"/>
            <a:ext cx="282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600"/>
              <a:t>ClinicalTrials.gov: </a:t>
            </a:r>
            <a:r>
              <a:rPr lang="en-US" altLang="ru-RU" sz="1600">
                <a:hlinkClick r:id="rId3"/>
              </a:rPr>
              <a:t>NCT04283461</a:t>
            </a:r>
            <a:endParaRPr lang="en-US" altLang="ru-RU" sz="1600" b="1"/>
          </a:p>
        </p:txBody>
      </p:sp>
      <p:sp>
        <p:nvSpPr>
          <p:cNvPr id="36870" name="Прямоугольник 8"/>
          <p:cNvSpPr>
            <a:spLocks noChangeArrowheads="1"/>
          </p:cNvSpPr>
          <p:nvPr/>
        </p:nvSpPr>
        <p:spPr bwMode="auto">
          <a:xfrm>
            <a:off x="1246188" y="307975"/>
            <a:ext cx="3951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hlinkClick r:id="rId4"/>
              </a:rPr>
              <a:t>Immunity</a:t>
            </a:r>
            <a:r>
              <a:rPr lang="en-US" altLang="ru-RU" sz="1800"/>
              <a:t>. 2020 Apr 6 </a:t>
            </a:r>
          </a:p>
          <a:p>
            <a:pPr>
              <a:lnSpc>
                <a:spcPct val="100000"/>
              </a:lnSpc>
              <a:spcBef>
                <a:spcPct val="0"/>
              </a:spcBef>
              <a:buFontTx/>
              <a:buNone/>
            </a:pPr>
            <a:r>
              <a:rPr lang="en-US" altLang="ru-RU" sz="1800"/>
              <a:t>doi: </a:t>
            </a:r>
            <a:r>
              <a:rPr lang="en-US" altLang="ru-RU" sz="1800">
                <a:hlinkClick r:id="rId5"/>
              </a:rPr>
              <a:t>10.1016/j.immuni.2020.03.007</a:t>
            </a:r>
            <a:endParaRPr lang="en-US" altLang="ru-RU" sz="1800"/>
          </a:p>
        </p:txBody>
      </p:sp>
      <p:pic>
        <p:nvPicPr>
          <p:cNvPr id="36871" name="Рисунок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26450" y="4964113"/>
            <a:ext cx="16922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654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0"/>
            <a:ext cx="10091737" cy="678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744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4268788" y="53182"/>
            <a:ext cx="7007225" cy="400050"/>
          </a:xfrm>
          <a:prstGeom prst="rect">
            <a:avLst/>
          </a:prstGeom>
        </p:spPr>
        <p:txBody>
          <a:bodyPr wrap="none">
            <a:spAutoFit/>
          </a:bodyPr>
          <a:lstStyle/>
          <a:p>
            <a:pPr>
              <a:defRPr/>
            </a:pPr>
            <a:r>
              <a:rPr lang="ru-RU" sz="2000" dirty="0">
                <a:effectLst>
                  <a:outerShdw blurRad="38100" dist="38100" dir="2700000" algn="tl">
                    <a:srgbClr val="000000">
                      <a:alpha val="43137"/>
                    </a:srgbClr>
                  </a:outerShdw>
                </a:effectLst>
                <a:latin typeface="Georgia" panose="02040502050405020303" pitchFamily="18" charset="0"/>
              </a:rPr>
              <a:t>Слово «вирус» происходит от латинского термина «яд». </a:t>
            </a:r>
          </a:p>
        </p:txBody>
      </p:sp>
      <p:sp>
        <p:nvSpPr>
          <p:cNvPr id="4099" name="Прямоугольник 7"/>
          <p:cNvSpPr>
            <a:spLocks noChangeArrowheads="1"/>
          </p:cNvSpPr>
          <p:nvPr/>
        </p:nvSpPr>
        <p:spPr bwMode="auto">
          <a:xfrm>
            <a:off x="3192463" y="531783"/>
            <a:ext cx="80835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ru-RU" b="1" dirty="0"/>
              <a:t>Louis </a:t>
            </a:r>
            <a:r>
              <a:rPr lang="en-US" altLang="ru-RU" b="1" dirty="0" err="1"/>
              <a:t>Pastuer</a:t>
            </a:r>
            <a:r>
              <a:rPr lang="en-US" altLang="ru-RU" b="1" dirty="0"/>
              <a:t> (1884)</a:t>
            </a:r>
            <a:r>
              <a:rPr lang="ru-RU" altLang="ru-RU" b="1" dirty="0"/>
              <a:t> </a:t>
            </a:r>
            <a:r>
              <a:rPr lang="ru-RU" altLang="ru-RU" dirty="0"/>
              <a:t>ввёл термин «вирус» для патогенов, которые меньше бактерий. Сначала он продемонстрировал, что вирусные заболевания, такие как бешенство, могут передаваться от одного хозяина к другому.</a:t>
            </a:r>
          </a:p>
        </p:txBody>
      </p:sp>
      <p:pic>
        <p:nvPicPr>
          <p:cNvPr id="4100" name="Рисунок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950" y="93663"/>
            <a:ext cx="2322513"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ChangeArrowheads="1"/>
          </p:cNvSpPr>
          <p:nvPr/>
        </p:nvSpPr>
        <p:spPr bwMode="auto">
          <a:xfrm>
            <a:off x="1293813" y="2252663"/>
            <a:ext cx="14382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ru-RU" altLang="ru-RU" b="1">
                <a:solidFill>
                  <a:schemeClr val="bg1"/>
                </a:solidFill>
              </a:rPr>
              <a:t>Луи Пастер</a:t>
            </a:r>
          </a:p>
          <a:p>
            <a:pPr algn="ctr"/>
            <a:r>
              <a:rPr lang="ru-RU" altLang="ru-RU">
                <a:solidFill>
                  <a:schemeClr val="bg1"/>
                </a:solidFill>
              </a:rPr>
              <a:t>(1822-1895) </a:t>
            </a:r>
          </a:p>
        </p:txBody>
      </p:sp>
      <p:sp>
        <p:nvSpPr>
          <p:cNvPr id="4102" name="Прямоугольник 11"/>
          <p:cNvSpPr>
            <a:spLocks noChangeArrowheads="1"/>
          </p:cNvSpPr>
          <p:nvPr/>
        </p:nvSpPr>
        <p:spPr bwMode="auto">
          <a:xfrm>
            <a:off x="6899275" y="1797226"/>
            <a:ext cx="4579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ru-RU" altLang="ru-RU" b="1" dirty="0"/>
              <a:t>Адольф Майер </a:t>
            </a:r>
            <a:r>
              <a:rPr lang="ru-RU" altLang="ru-RU" dirty="0"/>
              <a:t>в </a:t>
            </a:r>
            <a:r>
              <a:rPr lang="ru-RU" altLang="ru-RU" b="1" dirty="0"/>
              <a:t>1886</a:t>
            </a:r>
            <a:r>
              <a:rPr lang="ru-RU" altLang="ru-RU" dirty="0"/>
              <a:t> г. описал мозаичную болезнь табака.</a:t>
            </a:r>
          </a:p>
        </p:txBody>
      </p:sp>
      <p:pic>
        <p:nvPicPr>
          <p:cNvPr id="410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651" y="1419211"/>
            <a:ext cx="20701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Прямоугольник 13"/>
          <p:cNvSpPr>
            <a:spLocks noChangeArrowheads="1"/>
          </p:cNvSpPr>
          <p:nvPr/>
        </p:nvSpPr>
        <p:spPr bwMode="auto">
          <a:xfrm>
            <a:off x="136525" y="3194381"/>
            <a:ext cx="959485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b="1" dirty="0"/>
              <a:t>Д.И. Ивановский (1892) </a:t>
            </a:r>
            <a:r>
              <a:rPr lang="ru-RU" altLang="ru-RU" dirty="0"/>
              <a:t>доказал, что возбудитель табачной мозаики не является бактерией, так как он не растет на искусственных питательных средах и проходит через керамические бактериальные фильтры (внедрённые Пастером), а, значит, меньше размером, чем бактерии. Возбудитель не передается по наследству, и не передается корневой системой, но измельченные растительные остатки в почве — инфекционны.</a:t>
            </a:r>
          </a:p>
          <a:p>
            <a:pPr algn="just"/>
            <a:r>
              <a:rPr lang="ru-RU" altLang="ru-RU" sz="1400" dirty="0"/>
              <a:t>Результаты его работы во многом опережали время, они и сейчас являются базовыми для вирусологии. Он первым указал на появление в клетках эпидермиса пораженных растений уникальных новообразований — «включений», представлявших собой скопления вирусных частиц, предложил ряд оригинальных, новых методов исследований больных растений. Так, пытаясь культивировать возбудителя на искусственных средах, использовал оригинальную методику, которую можно считать своеобразным прообразом современного метода культуры клеток и тканей.</a:t>
            </a:r>
          </a:p>
        </p:txBody>
      </p:sp>
      <p:pic>
        <p:nvPicPr>
          <p:cNvPr id="4105" name="Рисунок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31375" y="2396585"/>
            <a:ext cx="2108200" cy="27543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Прямоугольник 15"/>
          <p:cNvSpPr>
            <a:spLocks noChangeArrowheads="1"/>
          </p:cNvSpPr>
          <p:nvPr/>
        </p:nvSpPr>
        <p:spPr bwMode="auto">
          <a:xfrm>
            <a:off x="9731375" y="5228431"/>
            <a:ext cx="23415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ru-RU" altLang="ru-RU" b="1" dirty="0"/>
              <a:t>Ивановский</a:t>
            </a:r>
          </a:p>
          <a:p>
            <a:pPr algn="ctr"/>
            <a:r>
              <a:rPr lang="ru-RU" altLang="ru-RU" b="1" dirty="0"/>
              <a:t>Дмитрий Иосифович </a:t>
            </a:r>
          </a:p>
          <a:p>
            <a:pPr algn="ctr"/>
            <a:r>
              <a:rPr lang="ru-RU" altLang="ru-RU" b="1" dirty="0"/>
              <a:t>(1864-1920)</a:t>
            </a:r>
          </a:p>
        </p:txBody>
      </p:sp>
      <p:sp>
        <p:nvSpPr>
          <p:cNvPr id="4108" name="Прямоугольник 19"/>
          <p:cNvSpPr>
            <a:spLocks noChangeArrowheads="1"/>
          </p:cNvSpPr>
          <p:nvPr/>
        </p:nvSpPr>
        <p:spPr bwMode="auto">
          <a:xfrm>
            <a:off x="55563" y="2862421"/>
            <a:ext cx="421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ru-RU" dirty="0"/>
              <a:t>Albert </a:t>
            </a:r>
            <a:r>
              <a:rPr lang="en-US" altLang="ru-RU" dirty="0" err="1"/>
              <a:t>Edelfelt</a:t>
            </a:r>
            <a:r>
              <a:rPr lang="ru-RU" altLang="ru-RU" dirty="0"/>
              <a:t>, 1885, </a:t>
            </a:r>
            <a:r>
              <a:rPr lang="en-US" altLang="ru-RU" dirty="0" err="1"/>
              <a:t>Musée</a:t>
            </a:r>
            <a:r>
              <a:rPr lang="en-US" altLang="ru-RU" dirty="0"/>
              <a:t> d'Orsay, Paris</a:t>
            </a:r>
            <a:r>
              <a:rPr lang="ru-RU" altLang="ru-RU" dirty="0"/>
              <a:t>  </a:t>
            </a:r>
            <a:endParaRPr lang="en-US" altLang="ru-RU" dirty="0"/>
          </a:p>
        </p:txBody>
      </p:sp>
      <p:sp>
        <p:nvSpPr>
          <p:cNvPr id="2" name="Прямоугольник 1"/>
          <p:cNvSpPr/>
          <p:nvPr/>
        </p:nvSpPr>
        <p:spPr>
          <a:xfrm>
            <a:off x="300007" y="5827790"/>
            <a:ext cx="9839875" cy="923330"/>
          </a:xfrm>
          <a:prstGeom prst="rect">
            <a:avLst/>
          </a:prstGeom>
        </p:spPr>
        <p:txBody>
          <a:bodyPr wrap="square">
            <a:spAutoFit/>
          </a:bodyPr>
          <a:lstStyle/>
          <a:p>
            <a:pPr algn="just"/>
            <a:r>
              <a:rPr lang="ru-RU" altLang="ru-RU" dirty="0" smtClean="0"/>
              <a:t>«Право Ивановского на славу растет с годами. Я считаю, что его отношение к вирусам должно рассматриваться в том же свете, как мы смотрим на отношение Пастера и Коха к бактериям» (Stanley,1944).</a:t>
            </a:r>
            <a:endParaRPr lang="ru-RU" dirty="0"/>
          </a:p>
        </p:txBody>
      </p:sp>
    </p:spTree>
    <p:extLst>
      <p:ext uri="{BB962C8B-B14F-4D97-AF65-F5344CB8AC3E}">
        <p14:creationId xmlns:p14="http://schemas.microsoft.com/office/powerpoint/2010/main" val="25624587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KanalsFlag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700213"/>
            <a:ext cx="24415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341438"/>
            <a:ext cx="5219700"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4"/>
          <p:cNvSpPr txBox="1">
            <a:spLocks noChangeArrowheads="1"/>
          </p:cNvSpPr>
          <p:nvPr/>
        </p:nvSpPr>
        <p:spPr bwMode="auto">
          <a:xfrm>
            <a:off x="4943475" y="404813"/>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ru-RU" sz="2400">
                <a:effectLst>
                  <a:outerShdw blurRad="38100" dist="38100" dir="2700000" algn="tl">
                    <a:srgbClr val="C0C0C0"/>
                  </a:outerShdw>
                </a:effectLst>
                <a:latin typeface="Times New Roman" pitchFamily="18" charset="0"/>
              </a:rPr>
              <a:t>Эндосимбиоз.</a:t>
            </a:r>
          </a:p>
        </p:txBody>
      </p:sp>
      <p:sp>
        <p:nvSpPr>
          <p:cNvPr id="38917" name="Rectangle 5"/>
          <p:cNvSpPr>
            <a:spLocks noChangeArrowheads="1"/>
          </p:cNvSpPr>
          <p:nvPr/>
        </p:nvSpPr>
        <p:spPr bwMode="auto">
          <a:xfrm>
            <a:off x="2711450" y="5516563"/>
            <a:ext cx="7207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i="1">
                <a:latin typeface="Arial" panose="020B0604020202020204" pitchFamily="34" charset="0"/>
              </a:rPr>
              <a:t>Paramecium bursaria – Chlorella </a:t>
            </a:r>
            <a:r>
              <a:rPr lang="en-US" altLang="ru-RU" sz="1800" i="1">
                <a:latin typeface="Arial" panose="020B0604020202020204" pitchFamily="34" charset="0"/>
              </a:rPr>
              <a:t>sp.</a:t>
            </a:r>
            <a:r>
              <a:rPr lang="ru-RU" altLang="ru-RU" sz="1800" i="1">
                <a:latin typeface="Arial" panose="020B0604020202020204" pitchFamily="34" charset="0"/>
              </a:rPr>
              <a:t> - Chlorovirus</a:t>
            </a:r>
            <a:r>
              <a:rPr lang="ru-RU" altLang="ru-RU" sz="1800">
                <a:latin typeface="Arial" panose="020B0604020202020204" pitchFamily="34" charset="0"/>
              </a:rPr>
              <a:t> (</a:t>
            </a:r>
            <a:r>
              <a:rPr lang="ru-RU" altLang="ru-RU" sz="1800" i="1">
                <a:latin typeface="Arial" panose="020B0604020202020204" pitchFamily="34" charset="0"/>
              </a:rPr>
              <a:t>Phycodnaviridae</a:t>
            </a:r>
            <a:r>
              <a:rPr lang="ru-RU" altLang="ru-RU" sz="1800">
                <a:latin typeface="Arial" panose="020B0604020202020204" pitchFamily="34" charset="0"/>
              </a:rPr>
              <a:t>) </a:t>
            </a:r>
          </a:p>
        </p:txBody>
      </p:sp>
    </p:spTree>
    <p:extLst>
      <p:ext uri="{BB962C8B-B14F-4D97-AF65-F5344CB8AC3E}">
        <p14:creationId xmlns:p14="http://schemas.microsoft.com/office/powerpoint/2010/main" val="3368117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Рисунок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38263"/>
            <a:ext cx="5492750" cy="35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Рисунок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5413" y="814388"/>
            <a:ext cx="419258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Рисунок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5500" y="2166938"/>
            <a:ext cx="3171825"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Прямоугольник 8"/>
          <p:cNvSpPr>
            <a:spLocks noChangeArrowheads="1"/>
          </p:cNvSpPr>
          <p:nvPr/>
        </p:nvSpPr>
        <p:spPr bwMode="auto">
          <a:xfrm>
            <a:off x="6689725" y="6488113"/>
            <a:ext cx="3978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a:hlinkClick r:id="rId5"/>
              </a:rPr>
              <a:t>https://doi.org/10.1098/rspb.2014.2773</a:t>
            </a:r>
            <a:endParaRPr lang="ru-RU" altLang="ru-RU" sz="1800"/>
          </a:p>
        </p:txBody>
      </p:sp>
      <p:sp>
        <p:nvSpPr>
          <p:cNvPr id="39942" name="Прямоугольник 1"/>
          <p:cNvSpPr>
            <a:spLocks noChangeArrowheads="1"/>
          </p:cNvSpPr>
          <p:nvPr/>
        </p:nvSpPr>
        <p:spPr bwMode="auto">
          <a:xfrm>
            <a:off x="1674813" y="4857750"/>
            <a:ext cx="88423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ru-RU" sz="1400">
                <a:latin typeface="Arial" panose="020B0604020202020204" pitchFamily="34" charset="0"/>
              </a:rPr>
              <a:t>Downregulation of multiple genes involved in the antiviral response in the ladybeetle nervous tissue could allow DcPV neurotropism in the first stages of the infectious process. Then, the re-establishment of an antiviral immune response in ladybeetle nervous tissue correlates with the appearance of phagolysosomes and with the onset of the bodyguard behaviour and result in the virus elimination. Thus, healthy ladybeetles are equipped to recognize and eliminate the virus. The antiviral immunosuppression (that may be induced by the developing D. coccinellae larva or by DcPV itself) could trigger the observed transient pathogenic infection and accumulation of DcPV in the nervous tissue. Then, elimination of the consequently high virus load could trigger the neuropathy responsible for the paralysis.</a:t>
            </a:r>
            <a:endParaRPr lang="ru-RU" altLang="ru-RU" sz="1400">
              <a:latin typeface="Arial" panose="020B0604020202020204" pitchFamily="34" charset="0"/>
            </a:endParaRPr>
          </a:p>
        </p:txBody>
      </p:sp>
      <p:sp>
        <p:nvSpPr>
          <p:cNvPr id="39943" name="Прямоугольник 2"/>
          <p:cNvSpPr>
            <a:spLocks noChangeArrowheads="1"/>
          </p:cNvSpPr>
          <p:nvPr/>
        </p:nvSpPr>
        <p:spPr bwMode="auto">
          <a:xfrm>
            <a:off x="1847850" y="165100"/>
            <a:ext cx="60118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b="1">
                <a:latin typeface="Arial" panose="020B0604020202020204" pitchFamily="34" charset="0"/>
              </a:rPr>
              <a:t>Who is the puppet master? Replication of a parasitic wasp-associated virus correlates with host behaviour manipulation</a:t>
            </a:r>
          </a:p>
        </p:txBody>
      </p:sp>
    </p:spTree>
    <p:extLst>
      <p:ext uri="{BB962C8B-B14F-4D97-AF65-F5344CB8AC3E}">
        <p14:creationId xmlns:p14="http://schemas.microsoft.com/office/powerpoint/2010/main" val="3668458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4065588" y="79375"/>
            <a:ext cx="3646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2000">
                <a:latin typeface="Arial" panose="020B0604020202020204" pitchFamily="34" charset="0"/>
              </a:rPr>
              <a:t>Повторы в геноме человека</a:t>
            </a:r>
            <a:r>
              <a:rPr lang="en-US" altLang="ru-RU" sz="2000">
                <a:latin typeface="Arial" panose="020B0604020202020204" pitchFamily="34" charset="0"/>
              </a:rPr>
              <a:t>: </a:t>
            </a:r>
            <a:endParaRPr lang="ru-RU" altLang="ru-RU" sz="2000">
              <a:latin typeface="Arial" panose="020B0604020202020204" pitchFamily="34" charset="0"/>
            </a:endParaRPr>
          </a:p>
        </p:txBody>
      </p:sp>
      <p:pic>
        <p:nvPicPr>
          <p:cNvPr id="40963" name="Picture 3" descr="D:\Papers\Mbf\Pics from Roche\Repeats - L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757238"/>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D:\Papers\Mbf\Pics from Roche\Repeats - S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038" y="2863850"/>
            <a:ext cx="14970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5"/>
          <p:cNvSpPr txBox="1">
            <a:spLocks noChangeArrowheads="1"/>
          </p:cNvSpPr>
          <p:nvPr/>
        </p:nvSpPr>
        <p:spPr bwMode="auto">
          <a:xfrm>
            <a:off x="414338" y="298450"/>
            <a:ext cx="89296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 panose="020B0604020202020204" pitchFamily="34" charset="0"/>
              </a:rPr>
              <a:t>LINE</a:t>
            </a:r>
            <a:endParaRPr lang="en-US" altLang="ru-RU" sz="1400">
              <a:latin typeface="Arial" panose="020B0604020202020204" pitchFamily="34" charset="0"/>
            </a:endParaRPr>
          </a:p>
          <a:p>
            <a:pPr eaLnBrk="1" hangingPunct="1">
              <a:lnSpc>
                <a:spcPct val="100000"/>
              </a:lnSpc>
              <a:spcBef>
                <a:spcPct val="0"/>
              </a:spcBef>
              <a:buFontTx/>
              <a:buNone/>
            </a:pPr>
            <a:r>
              <a:rPr lang="en-US" altLang="ru-RU" sz="1400">
                <a:latin typeface="Arial" panose="020B0604020202020204" pitchFamily="34" charset="0"/>
              </a:rPr>
              <a:t>способны к автономному перемещению в геноме</a:t>
            </a:r>
          </a:p>
          <a:p>
            <a:pPr eaLnBrk="1" hangingPunct="1">
              <a:lnSpc>
                <a:spcPct val="100000"/>
              </a:lnSpc>
              <a:spcBef>
                <a:spcPct val="0"/>
              </a:spcBef>
              <a:buFontTx/>
              <a:buNone/>
            </a:pPr>
            <a:r>
              <a:rPr lang="ru-RU" altLang="ru-RU" sz="1400">
                <a:latin typeface="Arial" panose="020B0604020202020204" pitchFamily="34" charset="0"/>
              </a:rPr>
              <a:t>наиболее древние мобильные элементы в геноме человека</a:t>
            </a:r>
          </a:p>
          <a:p>
            <a:pPr eaLnBrk="1" hangingPunct="1">
              <a:lnSpc>
                <a:spcPct val="100000"/>
              </a:lnSpc>
              <a:spcBef>
                <a:spcPct val="0"/>
              </a:spcBef>
              <a:buFontTx/>
              <a:buNone/>
            </a:pPr>
            <a:r>
              <a:rPr lang="ru-RU" altLang="ru-RU" sz="1400" b="1">
                <a:latin typeface="Arial" panose="020B0604020202020204" pitchFamily="34" charset="0"/>
              </a:rPr>
              <a:t>Длина:</a:t>
            </a:r>
            <a:r>
              <a:rPr lang="ru-RU" altLang="ru-RU" sz="1400">
                <a:latin typeface="Arial" panose="020B0604020202020204" pitchFamily="34" charset="0"/>
              </a:rPr>
              <a:t> 6-8 </a:t>
            </a:r>
            <a:r>
              <a:rPr lang="en-US" altLang="ru-RU" sz="1400">
                <a:latin typeface="Arial" panose="020B0604020202020204" pitchFamily="34" charset="0"/>
              </a:rPr>
              <a:t>kb</a:t>
            </a:r>
            <a:endParaRPr lang="ru-RU" altLang="ru-RU" sz="1400">
              <a:latin typeface="Arial" panose="020B0604020202020204" pitchFamily="34" charset="0"/>
            </a:endParaRPr>
          </a:p>
          <a:p>
            <a:pPr eaLnBrk="1" hangingPunct="1">
              <a:lnSpc>
                <a:spcPct val="100000"/>
              </a:lnSpc>
              <a:spcBef>
                <a:spcPct val="0"/>
              </a:spcBef>
              <a:buFontTx/>
              <a:buNone/>
            </a:pPr>
            <a:r>
              <a:rPr lang="ru-RU" altLang="ru-RU" sz="1400" b="1">
                <a:latin typeface="Arial" panose="020B0604020202020204" pitchFamily="34" charset="0"/>
              </a:rPr>
              <a:t>Структура:</a:t>
            </a:r>
            <a:r>
              <a:rPr lang="ru-RU" altLang="ru-RU" sz="1400">
                <a:latin typeface="Arial" panose="020B0604020202020204" pitchFamily="34" charset="0"/>
              </a:rPr>
              <a:t> промотор ДНК-полимеразы </a:t>
            </a:r>
            <a:r>
              <a:rPr lang="en-US" altLang="ru-RU" sz="1400">
                <a:latin typeface="Arial" panose="020B0604020202020204" pitchFamily="34" charset="0"/>
              </a:rPr>
              <a:t>II</a:t>
            </a:r>
            <a:r>
              <a:rPr lang="ru-RU" altLang="ru-RU" sz="1400">
                <a:latin typeface="Arial" panose="020B0604020202020204" pitchFamily="34" charset="0"/>
              </a:rPr>
              <a:t>, две открытые рамки считывания (обратная транскриптаза),  поли-А-хвост</a:t>
            </a:r>
          </a:p>
          <a:p>
            <a:pPr eaLnBrk="1" hangingPunct="1">
              <a:lnSpc>
                <a:spcPct val="100000"/>
              </a:lnSpc>
              <a:spcBef>
                <a:spcPct val="0"/>
              </a:spcBef>
              <a:buFontTx/>
              <a:buNone/>
            </a:pPr>
            <a:r>
              <a:rPr lang="ru-RU" altLang="ru-RU" sz="1400" b="1">
                <a:latin typeface="Arial" panose="020B0604020202020204" pitchFamily="34" charset="0"/>
              </a:rPr>
              <a:t>Цикл:</a:t>
            </a:r>
            <a:r>
              <a:rPr lang="ru-RU" altLang="ru-RU" sz="1400">
                <a:latin typeface="Arial" panose="020B0604020202020204" pitchFamily="34" charset="0"/>
              </a:rPr>
              <a:t> транскрипция - трансляция - миграция комплекса РНК-белки в ядро - обратная транскрипция – интеграция</a:t>
            </a:r>
          </a:p>
          <a:p>
            <a:pPr eaLnBrk="1" hangingPunct="1">
              <a:lnSpc>
                <a:spcPct val="100000"/>
              </a:lnSpc>
              <a:spcBef>
                <a:spcPct val="0"/>
              </a:spcBef>
              <a:buFontTx/>
              <a:buNone/>
            </a:pPr>
            <a:r>
              <a:rPr lang="ru-RU" altLang="ru-RU" sz="1400" b="1">
                <a:latin typeface="Arial" panose="020B0604020202020204" pitchFamily="34" charset="0"/>
              </a:rPr>
              <a:t>Классификация:</a:t>
            </a:r>
            <a:r>
              <a:rPr lang="ru-RU" altLang="ru-RU" sz="1400">
                <a:latin typeface="Arial" panose="020B0604020202020204" pitchFamily="34" charset="0"/>
              </a:rPr>
              <a:t> 4 класса (</a:t>
            </a:r>
            <a:r>
              <a:rPr lang="en-US" altLang="ru-RU" sz="1400">
                <a:latin typeface="Arial" panose="020B0604020202020204" pitchFamily="34" charset="0"/>
              </a:rPr>
              <a:t>LINE1 - LINE4)</a:t>
            </a:r>
            <a:r>
              <a:rPr lang="ru-RU" altLang="ru-RU" sz="1400">
                <a:latin typeface="Arial" panose="020B0604020202020204" pitchFamily="34" charset="0"/>
              </a:rPr>
              <a:t>, только </a:t>
            </a:r>
            <a:r>
              <a:rPr lang="en-US" altLang="ru-RU" sz="1400">
                <a:latin typeface="Arial" panose="020B0604020202020204" pitchFamily="34" charset="0"/>
              </a:rPr>
              <a:t>LINE1</a:t>
            </a:r>
            <a:r>
              <a:rPr lang="ru-RU" altLang="ru-RU" sz="1400">
                <a:latin typeface="Arial" panose="020B0604020202020204" pitchFamily="34" charset="0"/>
              </a:rPr>
              <a:t> способны к транспозиции</a:t>
            </a:r>
          </a:p>
        </p:txBody>
      </p:sp>
      <p:sp>
        <p:nvSpPr>
          <p:cNvPr id="40966" name="Text Box 6"/>
          <p:cNvSpPr txBox="1">
            <a:spLocks noChangeArrowheads="1"/>
          </p:cNvSpPr>
          <p:nvPr/>
        </p:nvSpPr>
        <p:spPr bwMode="auto">
          <a:xfrm>
            <a:off x="414338" y="2347913"/>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 panose="020B0604020202020204" pitchFamily="34" charset="0"/>
              </a:rPr>
              <a:t>SINE</a:t>
            </a:r>
            <a:endParaRPr lang="en-US" altLang="ru-RU" sz="1400">
              <a:latin typeface="Arial" panose="020B0604020202020204" pitchFamily="34" charset="0"/>
            </a:endParaRPr>
          </a:p>
          <a:p>
            <a:pPr eaLnBrk="1" hangingPunct="1">
              <a:lnSpc>
                <a:spcPct val="100000"/>
              </a:lnSpc>
              <a:spcBef>
                <a:spcPct val="0"/>
              </a:spcBef>
              <a:buFontTx/>
              <a:buNone/>
            </a:pPr>
            <a:r>
              <a:rPr lang="ru-RU" altLang="ru-RU" sz="1400">
                <a:latin typeface="Arial" panose="020B0604020202020204" pitchFamily="34" charset="0"/>
              </a:rPr>
              <a:t>не </a:t>
            </a:r>
            <a:r>
              <a:rPr lang="en-US" altLang="ru-RU" sz="1400">
                <a:latin typeface="Arial" panose="020B0604020202020204" pitchFamily="34" charset="0"/>
              </a:rPr>
              <a:t>способны к автономному перемещению в геноме</a:t>
            </a:r>
          </a:p>
          <a:p>
            <a:pPr eaLnBrk="1" hangingPunct="1">
              <a:lnSpc>
                <a:spcPct val="100000"/>
              </a:lnSpc>
              <a:spcBef>
                <a:spcPct val="0"/>
              </a:spcBef>
              <a:buFontTx/>
              <a:buNone/>
            </a:pPr>
            <a:r>
              <a:rPr lang="ru-RU" altLang="ru-RU" sz="1400">
                <a:latin typeface="Arial" panose="020B0604020202020204" pitchFamily="34" charset="0"/>
              </a:rPr>
              <a:t>могут использовать машину обратной транскрипции </a:t>
            </a:r>
            <a:r>
              <a:rPr lang="en-US" altLang="ru-RU" sz="1400">
                <a:latin typeface="Arial" panose="020B0604020202020204" pitchFamily="34" charset="0"/>
              </a:rPr>
              <a:t>LINE</a:t>
            </a:r>
            <a:r>
              <a:rPr lang="ru-RU" altLang="ru-RU" sz="1400">
                <a:latin typeface="Arial" panose="020B0604020202020204" pitchFamily="34" charset="0"/>
              </a:rPr>
              <a:t>-элементов</a:t>
            </a:r>
          </a:p>
          <a:p>
            <a:pPr eaLnBrk="1" hangingPunct="1">
              <a:lnSpc>
                <a:spcPct val="100000"/>
              </a:lnSpc>
              <a:spcBef>
                <a:spcPct val="0"/>
              </a:spcBef>
              <a:buFontTx/>
              <a:buNone/>
            </a:pPr>
            <a:r>
              <a:rPr lang="ru-RU" altLang="ru-RU" sz="1400" b="1">
                <a:latin typeface="Arial" panose="020B0604020202020204" pitchFamily="34" charset="0"/>
              </a:rPr>
              <a:t>Длина:</a:t>
            </a:r>
            <a:r>
              <a:rPr lang="ru-RU" altLang="ru-RU" sz="1400">
                <a:latin typeface="Arial" panose="020B0604020202020204" pitchFamily="34" charset="0"/>
              </a:rPr>
              <a:t> 100-400 п.н.</a:t>
            </a:r>
          </a:p>
          <a:p>
            <a:pPr eaLnBrk="1" hangingPunct="1">
              <a:lnSpc>
                <a:spcPct val="100000"/>
              </a:lnSpc>
              <a:spcBef>
                <a:spcPct val="0"/>
              </a:spcBef>
              <a:buFontTx/>
              <a:buNone/>
            </a:pPr>
            <a:r>
              <a:rPr lang="ru-RU" altLang="ru-RU" sz="1400" b="1">
                <a:latin typeface="Arial" panose="020B0604020202020204" pitchFamily="34" charset="0"/>
              </a:rPr>
              <a:t>Структура:</a:t>
            </a:r>
            <a:r>
              <a:rPr lang="ru-RU" altLang="ru-RU" sz="1400">
                <a:latin typeface="Arial" panose="020B0604020202020204" pitchFamily="34" charset="0"/>
              </a:rPr>
              <a:t> промотор, два мономера </a:t>
            </a:r>
            <a:r>
              <a:rPr lang="en-US" altLang="ru-RU" sz="1400">
                <a:latin typeface="Arial" panose="020B0604020202020204" pitchFamily="34" charset="0"/>
              </a:rPr>
              <a:t>(</a:t>
            </a:r>
            <a:r>
              <a:rPr lang="ru-RU" altLang="ru-RU" sz="1400">
                <a:latin typeface="Arial" panose="020B0604020202020204" pitchFamily="34" charset="0"/>
              </a:rPr>
              <a:t>А и В),  поли-А-хвост, нет </a:t>
            </a:r>
            <a:r>
              <a:rPr lang="en-US" altLang="ru-RU" sz="1400">
                <a:latin typeface="Arial" panose="020B0604020202020204" pitchFamily="34" charset="0"/>
              </a:rPr>
              <a:t>ORF</a:t>
            </a:r>
            <a:endParaRPr lang="ru-RU" altLang="ru-RU" sz="1400">
              <a:latin typeface="Arial" panose="020B0604020202020204" pitchFamily="34" charset="0"/>
            </a:endParaRPr>
          </a:p>
          <a:p>
            <a:pPr eaLnBrk="1" hangingPunct="1">
              <a:lnSpc>
                <a:spcPct val="100000"/>
              </a:lnSpc>
              <a:spcBef>
                <a:spcPct val="0"/>
              </a:spcBef>
              <a:buFontTx/>
              <a:buNone/>
            </a:pPr>
            <a:r>
              <a:rPr lang="ru-RU" altLang="ru-RU" sz="1400" b="1">
                <a:latin typeface="Arial" panose="020B0604020202020204" pitchFamily="34" charset="0"/>
              </a:rPr>
              <a:t>Классификация:</a:t>
            </a:r>
            <a:r>
              <a:rPr lang="ru-RU" altLang="ru-RU" sz="1400">
                <a:latin typeface="Arial" panose="020B0604020202020204" pitchFamily="34" charset="0"/>
              </a:rPr>
              <a:t> 3 класса: </a:t>
            </a:r>
            <a:r>
              <a:rPr lang="en-US" altLang="ru-RU" sz="1400">
                <a:latin typeface="Arial" panose="020B0604020202020204" pitchFamily="34" charset="0"/>
              </a:rPr>
              <a:t>Alu-</a:t>
            </a:r>
            <a:r>
              <a:rPr lang="ru-RU" altLang="ru-RU" sz="1400">
                <a:latin typeface="Arial" panose="020B0604020202020204" pitchFamily="34" charset="0"/>
              </a:rPr>
              <a:t>элементы, </a:t>
            </a:r>
            <a:r>
              <a:rPr lang="en-US" altLang="ru-RU" sz="1400">
                <a:latin typeface="Arial" panose="020B0604020202020204" pitchFamily="34" charset="0"/>
              </a:rPr>
              <a:t>MIR, Ther2/MIR3</a:t>
            </a:r>
            <a:r>
              <a:rPr lang="ru-RU" altLang="ru-RU" sz="1400">
                <a:latin typeface="Arial" panose="020B0604020202020204" pitchFamily="34" charset="0"/>
              </a:rPr>
              <a:t>, только </a:t>
            </a:r>
            <a:r>
              <a:rPr lang="en-US" altLang="ru-RU" sz="1400">
                <a:latin typeface="Arial" panose="020B0604020202020204" pitchFamily="34" charset="0"/>
              </a:rPr>
              <a:t>Alu</a:t>
            </a:r>
            <a:r>
              <a:rPr lang="ru-RU" altLang="ru-RU" sz="1400">
                <a:latin typeface="Arial" panose="020B0604020202020204" pitchFamily="34" charset="0"/>
              </a:rPr>
              <a:t> способны к транспозиции</a:t>
            </a:r>
          </a:p>
        </p:txBody>
      </p:sp>
      <p:sp>
        <p:nvSpPr>
          <p:cNvPr id="40967" name="Прямоугольник 7"/>
          <p:cNvSpPr>
            <a:spLocks noChangeArrowheads="1"/>
          </p:cNvSpPr>
          <p:nvPr/>
        </p:nvSpPr>
        <p:spPr bwMode="auto">
          <a:xfrm>
            <a:off x="414338" y="3787775"/>
            <a:ext cx="3978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600" b="1">
                <a:latin typeface="Arial" panose="020B0604020202020204" pitchFamily="34" charset="0"/>
              </a:rPr>
              <a:t>LTR</a:t>
            </a:r>
            <a:r>
              <a:rPr lang="ru-RU" altLang="ru-RU" sz="1600" b="1">
                <a:latin typeface="Arial" panose="020B0604020202020204" pitchFamily="34" charset="0"/>
              </a:rPr>
              <a:t> (long terminal repeats) </a:t>
            </a:r>
            <a:r>
              <a:rPr lang="en-US" altLang="ru-RU" sz="1600" b="1">
                <a:latin typeface="Arial" panose="020B0604020202020204" pitchFamily="34" charset="0"/>
              </a:rPr>
              <a:t>-элементы</a:t>
            </a:r>
            <a:endParaRPr lang="ru-RU" altLang="ru-RU" sz="1600" b="1">
              <a:latin typeface="Arial" panose="020B0604020202020204" pitchFamily="34" charset="0"/>
            </a:endParaRPr>
          </a:p>
        </p:txBody>
      </p:sp>
      <p:pic>
        <p:nvPicPr>
          <p:cNvPr id="40968" name="Picture 1029" descr="D:\Papers\Mbf\Pics from Roche\Repeats - LT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033838"/>
            <a:ext cx="3989387"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Text Box 1028"/>
          <p:cNvSpPr txBox="1">
            <a:spLocks noChangeArrowheads="1"/>
          </p:cNvSpPr>
          <p:nvPr/>
        </p:nvSpPr>
        <p:spPr bwMode="auto">
          <a:xfrm>
            <a:off x="468313" y="40894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400" b="1">
                <a:latin typeface="Arial" panose="020B0604020202020204" pitchFamily="34" charset="0"/>
              </a:rPr>
              <a:t>LTR-</a:t>
            </a:r>
            <a:r>
              <a:rPr lang="ru-RU" altLang="ru-RU" sz="1400" b="1">
                <a:latin typeface="Arial" panose="020B0604020202020204" pitchFamily="34" charset="0"/>
              </a:rPr>
              <a:t>элементы </a:t>
            </a:r>
            <a:r>
              <a:rPr lang="en-US" altLang="ru-RU" sz="1400" b="1">
                <a:latin typeface="Arial" panose="020B0604020202020204" pitchFamily="34" charset="0"/>
              </a:rPr>
              <a:t>(</a:t>
            </a:r>
            <a:r>
              <a:rPr lang="ru-RU" altLang="ru-RU" sz="1400" b="1">
                <a:latin typeface="Arial" panose="020B0604020202020204" pitchFamily="34" charset="0"/>
              </a:rPr>
              <a:t>ретровирус-подобные элементы)</a:t>
            </a:r>
            <a:endParaRPr lang="en-US" altLang="ru-RU" sz="1400">
              <a:latin typeface="Arial" panose="020B0604020202020204" pitchFamily="34" charset="0"/>
            </a:endParaRPr>
          </a:p>
          <a:p>
            <a:pPr eaLnBrk="1" hangingPunct="1">
              <a:lnSpc>
                <a:spcPct val="100000"/>
              </a:lnSpc>
              <a:spcBef>
                <a:spcPct val="0"/>
              </a:spcBef>
              <a:buFontTx/>
              <a:buNone/>
            </a:pPr>
            <a:r>
              <a:rPr lang="ru-RU" altLang="ru-RU" sz="1400">
                <a:latin typeface="Arial" panose="020B0604020202020204" pitchFamily="34" charset="0"/>
              </a:rPr>
              <a:t>два типа: автономные и неавтономные</a:t>
            </a:r>
          </a:p>
          <a:p>
            <a:pPr eaLnBrk="1" hangingPunct="1">
              <a:lnSpc>
                <a:spcPct val="100000"/>
              </a:lnSpc>
              <a:spcBef>
                <a:spcPct val="0"/>
              </a:spcBef>
              <a:buFontTx/>
              <a:buNone/>
            </a:pPr>
            <a:r>
              <a:rPr lang="ru-RU" altLang="ru-RU" sz="1400">
                <a:latin typeface="Arial" panose="020B0604020202020204" pitchFamily="34" charset="0"/>
              </a:rPr>
              <a:t>большое количество «ископаемых» элементов, состоящих из изолированных </a:t>
            </a:r>
            <a:r>
              <a:rPr lang="en-US" altLang="ru-RU" sz="1400">
                <a:latin typeface="Arial" panose="020B0604020202020204" pitchFamily="34" charset="0"/>
              </a:rPr>
              <a:t>LTR</a:t>
            </a:r>
            <a:endParaRPr lang="ru-RU" altLang="ru-RU" sz="1400">
              <a:latin typeface="Arial" panose="020B0604020202020204" pitchFamily="34" charset="0"/>
            </a:endParaRPr>
          </a:p>
          <a:p>
            <a:pPr eaLnBrk="1" hangingPunct="1">
              <a:lnSpc>
                <a:spcPct val="100000"/>
              </a:lnSpc>
              <a:spcBef>
                <a:spcPct val="0"/>
              </a:spcBef>
              <a:buFontTx/>
              <a:buNone/>
            </a:pPr>
            <a:r>
              <a:rPr lang="ru-RU" altLang="ru-RU" sz="1400" b="1">
                <a:latin typeface="Arial" panose="020B0604020202020204" pitchFamily="34" charset="0"/>
              </a:rPr>
              <a:t>Длина:</a:t>
            </a:r>
            <a:r>
              <a:rPr lang="ru-RU" altLang="ru-RU" sz="1400">
                <a:latin typeface="Arial" panose="020B0604020202020204" pitchFamily="34" charset="0"/>
              </a:rPr>
              <a:t> 6-11 </a:t>
            </a:r>
            <a:r>
              <a:rPr lang="en-US" altLang="ru-RU" sz="1400">
                <a:latin typeface="Arial" panose="020B0604020202020204" pitchFamily="34" charset="0"/>
              </a:rPr>
              <a:t>kb (автономные) и 1.5-3 kb (</a:t>
            </a:r>
            <a:r>
              <a:rPr lang="ru-RU" altLang="ru-RU" sz="1400">
                <a:latin typeface="Arial" panose="020B0604020202020204" pitchFamily="34" charset="0"/>
              </a:rPr>
              <a:t>неавтономные)</a:t>
            </a:r>
          </a:p>
          <a:p>
            <a:pPr eaLnBrk="1" hangingPunct="1">
              <a:lnSpc>
                <a:spcPct val="100000"/>
              </a:lnSpc>
              <a:spcBef>
                <a:spcPct val="0"/>
              </a:spcBef>
              <a:buFontTx/>
              <a:buNone/>
            </a:pPr>
            <a:r>
              <a:rPr lang="ru-RU" altLang="ru-RU" sz="1400" b="1">
                <a:latin typeface="Arial" panose="020B0604020202020204" pitchFamily="34" charset="0"/>
              </a:rPr>
              <a:t>Структура: </a:t>
            </a:r>
            <a:r>
              <a:rPr lang="ru-RU" altLang="ru-RU" sz="1400">
                <a:latin typeface="Arial" panose="020B0604020202020204" pitchFamily="34" charset="0"/>
              </a:rPr>
              <a:t>два прямых </a:t>
            </a:r>
            <a:r>
              <a:rPr lang="en-US" altLang="ru-RU" sz="1400">
                <a:latin typeface="Arial" panose="020B0604020202020204" pitchFamily="34" charset="0"/>
              </a:rPr>
              <a:t>LTR</a:t>
            </a:r>
            <a:r>
              <a:rPr lang="ru-RU" altLang="ru-RU" sz="1400">
                <a:latin typeface="Arial" panose="020B0604020202020204" pitchFamily="34" charset="0"/>
              </a:rPr>
              <a:t>-повтора на концах, 3 гена - </a:t>
            </a:r>
            <a:r>
              <a:rPr lang="en-US" altLang="ru-RU" sz="1400">
                <a:latin typeface="Arial" panose="020B0604020202020204" pitchFamily="34" charset="0"/>
              </a:rPr>
              <a:t>gag, pol </a:t>
            </a:r>
            <a:r>
              <a:rPr lang="ru-RU" altLang="ru-RU" sz="1400">
                <a:latin typeface="Arial" panose="020B0604020202020204" pitchFamily="34" charset="0"/>
              </a:rPr>
              <a:t>и </a:t>
            </a:r>
            <a:r>
              <a:rPr lang="en-US" altLang="ru-RU" sz="1400">
                <a:latin typeface="Arial" panose="020B0604020202020204" pitchFamily="34" charset="0"/>
              </a:rPr>
              <a:t>env</a:t>
            </a:r>
          </a:p>
          <a:p>
            <a:pPr eaLnBrk="1" hangingPunct="1">
              <a:lnSpc>
                <a:spcPct val="100000"/>
              </a:lnSpc>
              <a:spcBef>
                <a:spcPct val="0"/>
              </a:spcBef>
              <a:buFontTx/>
              <a:buNone/>
            </a:pPr>
            <a:r>
              <a:rPr lang="en-US" altLang="ru-RU" sz="1400">
                <a:latin typeface="Arial" panose="020B0604020202020204" pitchFamily="34" charset="0"/>
              </a:rPr>
              <a:t>gag </a:t>
            </a:r>
            <a:r>
              <a:rPr lang="ru-RU" altLang="ru-RU" sz="1400">
                <a:latin typeface="Arial" panose="020B0604020202020204" pitchFamily="34" charset="0"/>
              </a:rPr>
              <a:t>и </a:t>
            </a:r>
            <a:r>
              <a:rPr lang="en-US" altLang="ru-RU" sz="1400">
                <a:latin typeface="Arial" panose="020B0604020202020204" pitchFamily="34" charset="0"/>
              </a:rPr>
              <a:t>pol - </a:t>
            </a:r>
            <a:r>
              <a:rPr lang="ru-RU" altLang="ru-RU" sz="1400">
                <a:latin typeface="Arial" panose="020B0604020202020204" pitchFamily="34" charset="0"/>
              </a:rPr>
              <a:t>протеаза, обратная транскриптаза, РНК-аза, интеграза</a:t>
            </a:r>
          </a:p>
          <a:p>
            <a:pPr eaLnBrk="1" hangingPunct="1">
              <a:lnSpc>
                <a:spcPct val="100000"/>
              </a:lnSpc>
              <a:spcBef>
                <a:spcPct val="0"/>
              </a:spcBef>
              <a:buFontTx/>
              <a:buNone/>
            </a:pPr>
            <a:r>
              <a:rPr lang="en-US" altLang="ru-RU" sz="1400">
                <a:latin typeface="Arial" panose="020B0604020202020204" pitchFamily="34" charset="0"/>
              </a:rPr>
              <a:t>env </a:t>
            </a:r>
            <a:r>
              <a:rPr lang="ru-RU" altLang="ru-RU" sz="1400">
                <a:latin typeface="Arial" panose="020B0604020202020204" pitchFamily="34" charset="0"/>
              </a:rPr>
              <a:t>- белок оболочки</a:t>
            </a:r>
          </a:p>
          <a:p>
            <a:pPr eaLnBrk="1" hangingPunct="1">
              <a:lnSpc>
                <a:spcPct val="100000"/>
              </a:lnSpc>
              <a:spcBef>
                <a:spcPct val="0"/>
              </a:spcBef>
              <a:buFontTx/>
              <a:buNone/>
            </a:pPr>
            <a:r>
              <a:rPr lang="ru-RU" altLang="ru-RU" sz="1400" b="1">
                <a:latin typeface="Arial" panose="020B0604020202020204" pitchFamily="34" charset="0"/>
              </a:rPr>
              <a:t>Цикл:</a:t>
            </a:r>
            <a:r>
              <a:rPr lang="ru-RU" altLang="ru-RU" sz="1400">
                <a:latin typeface="Arial" panose="020B0604020202020204" pitchFamily="34" charset="0"/>
              </a:rPr>
              <a:t> транспозиция по ретровирус-подобному механизму: обратная транскрипция в цитоплазме в вирус-подобной частице (в отличие от </a:t>
            </a:r>
            <a:r>
              <a:rPr lang="en-US" altLang="ru-RU" sz="1400">
                <a:latin typeface="Arial" panose="020B0604020202020204" pitchFamily="34" charset="0"/>
              </a:rPr>
              <a:t>LINE</a:t>
            </a:r>
            <a:r>
              <a:rPr lang="ru-RU" altLang="ru-RU" sz="1400">
                <a:latin typeface="Arial" panose="020B0604020202020204" pitchFamily="34" charset="0"/>
              </a:rPr>
              <a:t>, где обр. транскр в ядре); вырезание и встраивание в геном с помощью гомологичной рекомбинации между </a:t>
            </a:r>
            <a:r>
              <a:rPr lang="en-US" altLang="ru-RU" sz="1400">
                <a:latin typeface="Arial" panose="020B0604020202020204" pitchFamily="34" charset="0"/>
              </a:rPr>
              <a:t>LTR</a:t>
            </a:r>
            <a:r>
              <a:rPr lang="ru-RU" altLang="ru-RU" sz="1400">
                <a:latin typeface="Arial" panose="020B0604020202020204" pitchFamily="34" charset="0"/>
              </a:rPr>
              <a:t>-повторами </a:t>
            </a:r>
          </a:p>
          <a:p>
            <a:pPr eaLnBrk="1" hangingPunct="1">
              <a:lnSpc>
                <a:spcPct val="100000"/>
              </a:lnSpc>
              <a:spcBef>
                <a:spcPct val="0"/>
              </a:spcBef>
              <a:buFontTx/>
              <a:buNone/>
            </a:pPr>
            <a:r>
              <a:rPr lang="ru-RU" altLang="ru-RU" sz="1400" b="1">
                <a:latin typeface="Arial" panose="020B0604020202020204" pitchFamily="34" charset="0"/>
              </a:rPr>
              <a:t>Классификация:</a:t>
            </a:r>
            <a:r>
              <a:rPr lang="ru-RU" altLang="ru-RU" sz="1400">
                <a:latin typeface="Arial" panose="020B0604020202020204" pitchFamily="34" charset="0"/>
              </a:rPr>
              <a:t> 4 класса - 3 класса эндогенных ретровирусов млекопитающих </a:t>
            </a:r>
            <a:r>
              <a:rPr lang="en-US" altLang="ru-RU" sz="1400">
                <a:latin typeface="Arial" panose="020B0604020202020204" pitchFamily="34" charset="0"/>
              </a:rPr>
              <a:t>(ERV I - ERV III) </a:t>
            </a:r>
            <a:r>
              <a:rPr lang="ru-RU" altLang="ru-RU" sz="1400">
                <a:latin typeface="Arial" panose="020B0604020202020204" pitchFamily="34" charset="0"/>
              </a:rPr>
              <a:t>и </a:t>
            </a:r>
            <a:r>
              <a:rPr lang="en-US" altLang="ru-RU" sz="1400">
                <a:latin typeface="Arial" panose="020B0604020202020204" pitchFamily="34" charset="0"/>
              </a:rPr>
              <a:t>MaLR</a:t>
            </a:r>
            <a:endParaRPr lang="ru-RU" altLang="ru-RU" sz="1400">
              <a:latin typeface="Arial" panose="020B0604020202020204" pitchFamily="34" charset="0"/>
            </a:endParaRPr>
          </a:p>
        </p:txBody>
      </p:sp>
      <p:pic>
        <p:nvPicPr>
          <p:cNvPr id="409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1919288"/>
            <a:ext cx="3455988"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449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Прямоугольник 4"/>
          <p:cNvSpPr>
            <a:spLocks noChangeArrowheads="1"/>
          </p:cNvSpPr>
          <p:nvPr/>
        </p:nvSpPr>
        <p:spPr bwMode="auto">
          <a:xfrm>
            <a:off x="96838" y="9525"/>
            <a:ext cx="119427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a:t>В </a:t>
            </a:r>
            <a:r>
              <a:rPr lang="ru-RU" altLang="ru-RU" b="1"/>
              <a:t>1896</a:t>
            </a:r>
            <a:r>
              <a:rPr lang="ru-RU" altLang="ru-RU"/>
              <a:t> году </a:t>
            </a:r>
            <a:r>
              <a:rPr lang="ru-RU" altLang="ru-RU" b="1"/>
              <a:t>Эрнест Ханкин </a:t>
            </a:r>
            <a:r>
              <a:rPr lang="ru-RU" altLang="ru-RU"/>
              <a:t>(</a:t>
            </a:r>
            <a:r>
              <a:rPr lang="en-US" altLang="ru-RU"/>
              <a:t>Ernest Hankin</a:t>
            </a:r>
            <a:r>
              <a:rPr lang="ru-RU" altLang="ru-RU"/>
              <a:t> - британский бактериолог) впервые сообщил о наличии антибактериальной активности (против холерного вибриона) в водах рек Ганг и Ямуна в Индии. Это нечто прошло через фильтры из тонкого фарфора и было термолабильным, и отвечало за контроль распространения эпидемий холеры.</a:t>
            </a:r>
          </a:p>
        </p:txBody>
      </p:sp>
      <p:pic>
        <p:nvPicPr>
          <p:cNvPr id="6147" name="Рисунок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950" y="933450"/>
            <a:ext cx="1797050" cy="2438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
          <p:cNvSpPr>
            <a:spLocks noChangeArrowheads="1"/>
          </p:cNvSpPr>
          <p:nvPr/>
        </p:nvSpPr>
        <p:spPr bwMode="auto">
          <a:xfrm>
            <a:off x="128588" y="3370263"/>
            <a:ext cx="2241550"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ru-RU" altLang="ru-RU" b="1"/>
              <a:t>Гамале́я </a:t>
            </a:r>
          </a:p>
          <a:p>
            <a:pPr algn="ctr"/>
            <a:r>
              <a:rPr lang="ru-RU" altLang="ru-RU" b="1"/>
              <a:t>Николай Фёдорович</a:t>
            </a:r>
          </a:p>
          <a:p>
            <a:pPr algn="ctr"/>
            <a:r>
              <a:rPr lang="ru-RU" altLang="ru-RU" b="1"/>
              <a:t>(1859-1949)</a:t>
            </a:r>
          </a:p>
        </p:txBody>
      </p:sp>
      <p:sp>
        <p:nvSpPr>
          <p:cNvPr id="6149" name="Прямоугольник 7"/>
          <p:cNvSpPr>
            <a:spLocks noChangeArrowheads="1"/>
          </p:cNvSpPr>
          <p:nvPr/>
        </p:nvSpPr>
        <p:spPr bwMode="auto">
          <a:xfrm>
            <a:off x="2235200" y="1014413"/>
            <a:ext cx="5208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b="1"/>
              <a:t>Н.Ф. Гамалея </a:t>
            </a:r>
            <a:r>
              <a:rPr lang="ru-RU" altLang="ru-RU"/>
              <a:t>в </a:t>
            </a:r>
            <a:r>
              <a:rPr lang="ru-RU" altLang="ru-RU" b="1"/>
              <a:t>1898</a:t>
            </a:r>
            <a:r>
              <a:rPr lang="ru-RU" altLang="ru-RU"/>
              <a:t> наблюдал бактерицидное действие некой субстанции, работая с </a:t>
            </a:r>
            <a:r>
              <a:rPr lang="ru-RU" altLang="ru-RU" i="1"/>
              <a:t>Bacillus </a:t>
            </a:r>
            <a:r>
              <a:rPr lang="en-US" altLang="ru-RU" i="1"/>
              <a:t>anthracis</a:t>
            </a:r>
            <a:r>
              <a:rPr lang="ru-RU" altLang="ru-RU" i="1"/>
              <a:t> </a:t>
            </a:r>
            <a:r>
              <a:rPr lang="ru-RU" altLang="ru-RU"/>
              <a:t>(возбудитель сибирской язвы). В 1899 году предложил вирусную теорию рака.</a:t>
            </a:r>
          </a:p>
        </p:txBody>
      </p:sp>
      <p:sp>
        <p:nvSpPr>
          <p:cNvPr id="6150" name="Прямоугольник 8"/>
          <p:cNvSpPr>
            <a:spLocks noChangeArrowheads="1"/>
          </p:cNvSpPr>
          <p:nvPr/>
        </p:nvSpPr>
        <p:spPr bwMode="auto">
          <a:xfrm>
            <a:off x="2555876" y="2193925"/>
            <a:ext cx="5099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dirty="0"/>
              <a:t>В </a:t>
            </a:r>
            <a:r>
              <a:rPr lang="ru-RU" altLang="ru-RU" b="1" dirty="0"/>
              <a:t>1915</a:t>
            </a:r>
            <a:r>
              <a:rPr lang="ru-RU" altLang="ru-RU" dirty="0"/>
              <a:t> году </a:t>
            </a:r>
            <a:r>
              <a:rPr lang="ru-RU" altLang="ru-RU" b="1" dirty="0"/>
              <a:t>Фредерик Уильям </a:t>
            </a:r>
            <a:r>
              <a:rPr lang="ru-RU" altLang="ru-RU" b="1" dirty="0" err="1"/>
              <a:t>Творт</a:t>
            </a:r>
            <a:r>
              <a:rPr lang="ru-RU" altLang="ru-RU" b="1" dirty="0"/>
              <a:t> </a:t>
            </a:r>
            <a:r>
              <a:rPr lang="ru-RU" altLang="ru-RU" dirty="0"/>
              <a:t>выдвинул гипотезу о том, что этот антибактериальный эффект может быть связан с наличием вируса бактерий.</a:t>
            </a:r>
          </a:p>
        </p:txBody>
      </p:sp>
      <p:pic>
        <p:nvPicPr>
          <p:cNvPr id="6151" name="Рисунок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981075"/>
            <a:ext cx="3703637"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Прямоугольник 10"/>
          <p:cNvSpPr>
            <a:spLocks noChangeArrowheads="1"/>
          </p:cNvSpPr>
          <p:nvPr/>
        </p:nvSpPr>
        <p:spPr bwMode="auto">
          <a:xfrm>
            <a:off x="7791450" y="3067050"/>
            <a:ext cx="2524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ru-RU" b="1">
                <a:solidFill>
                  <a:schemeClr val="bg1"/>
                </a:solidFill>
              </a:rPr>
              <a:t>Frederick William Twort</a:t>
            </a:r>
            <a:r>
              <a:rPr lang="ru-RU" altLang="ru-RU" b="1">
                <a:solidFill>
                  <a:schemeClr val="bg1"/>
                </a:solidFill>
              </a:rPr>
              <a:t> </a:t>
            </a:r>
          </a:p>
          <a:p>
            <a:pPr algn="ctr"/>
            <a:r>
              <a:rPr lang="ru-RU" altLang="ru-RU" b="1">
                <a:solidFill>
                  <a:schemeClr val="bg1"/>
                </a:solidFill>
              </a:rPr>
              <a:t>(1877-1950)</a:t>
            </a:r>
            <a:endParaRPr lang="ru-RU" altLang="ru-RU">
              <a:solidFill>
                <a:schemeClr val="bg1"/>
              </a:solidFill>
            </a:endParaRPr>
          </a:p>
        </p:txBody>
      </p:sp>
      <p:sp>
        <p:nvSpPr>
          <p:cNvPr id="6153" name="Прямоугольник 12"/>
          <p:cNvSpPr>
            <a:spLocks noChangeArrowheads="1"/>
          </p:cNvSpPr>
          <p:nvPr/>
        </p:nvSpPr>
        <p:spPr bwMode="auto">
          <a:xfrm>
            <a:off x="5786438" y="4292600"/>
            <a:ext cx="62531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b="1"/>
              <a:t>д’ Эрелль </a:t>
            </a:r>
            <a:r>
              <a:rPr lang="ru-RU" altLang="ru-RU"/>
              <a:t>обнародовал в </a:t>
            </a:r>
            <a:r>
              <a:rPr lang="ru-RU" altLang="ru-RU" b="1"/>
              <a:t>1917</a:t>
            </a:r>
            <a:r>
              <a:rPr lang="ru-RU" altLang="ru-RU"/>
              <a:t> г. открытие «микроорганизма чрезвычайно малых размеров, паразитирующего на бактериях» и названного им «бактериофагом». Через два года он успешно провел первый эксперимент по лечению дизентерии с помощью бактериофага, предварительно проверив безопасность нового препарата на себе и сотрудниках института. </a:t>
            </a:r>
          </a:p>
        </p:txBody>
      </p:sp>
      <p:pic>
        <p:nvPicPr>
          <p:cNvPr id="6154" name="Рисунок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0288" y="3448050"/>
            <a:ext cx="327342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Прямоугольник 11"/>
          <p:cNvSpPr>
            <a:spLocks noChangeArrowheads="1"/>
          </p:cNvSpPr>
          <p:nvPr/>
        </p:nvSpPr>
        <p:spPr bwMode="auto">
          <a:xfrm>
            <a:off x="2235200" y="6076950"/>
            <a:ext cx="1585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ru-RU" b="1"/>
              <a:t>Félix d’Hérelle</a:t>
            </a:r>
          </a:p>
          <a:p>
            <a:pPr algn="ctr"/>
            <a:r>
              <a:rPr lang="ru-RU" altLang="ru-RU" b="1"/>
              <a:t>1873-1949</a:t>
            </a:r>
          </a:p>
        </p:txBody>
      </p:sp>
      <p:pic>
        <p:nvPicPr>
          <p:cNvPr id="6156" name="Рисунок 1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6925" y="4829175"/>
            <a:ext cx="80327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Прямоугольник 16"/>
          <p:cNvSpPr>
            <a:spLocks noChangeArrowheads="1"/>
          </p:cNvSpPr>
          <p:nvPr/>
        </p:nvSpPr>
        <p:spPr bwMode="auto">
          <a:xfrm>
            <a:off x="1169988" y="5257800"/>
            <a:ext cx="41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ru-RU" altLang="ru-RU"/>
              <a:t>Т4</a:t>
            </a:r>
          </a:p>
        </p:txBody>
      </p:sp>
    </p:spTree>
    <p:extLst>
      <p:ext uri="{BB962C8B-B14F-4D97-AF65-F5344CB8AC3E}">
        <p14:creationId xmlns:p14="http://schemas.microsoft.com/office/powerpoint/2010/main" val="4286788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585788" y="177800"/>
            <a:ext cx="8440737" cy="923925"/>
          </a:xfrm>
          <a:prstGeom prst="rect">
            <a:avLst/>
          </a:prstGeom>
        </p:spPr>
        <p:txBody>
          <a:bodyPr>
            <a:spAutoFit/>
          </a:bodyPr>
          <a:lstStyle/>
          <a:p>
            <a:pPr>
              <a:defRPr/>
            </a:pPr>
            <a:r>
              <a:rPr lang="ru-RU" dirty="0">
                <a:effectLst>
                  <a:outerShdw blurRad="38100" dist="38100" dir="2700000" algn="tl">
                    <a:srgbClr val="000000">
                      <a:alpha val="43137"/>
                    </a:srgbClr>
                  </a:outerShdw>
                </a:effectLst>
                <a:latin typeface="Georgia" panose="02040502050405020303" pitchFamily="18" charset="0"/>
              </a:rPr>
              <a:t>1935 </a:t>
            </a:r>
          </a:p>
          <a:p>
            <a:pPr algn="just">
              <a:defRPr/>
            </a:pPr>
            <a:r>
              <a:rPr lang="ru-RU" dirty="0">
                <a:latin typeface="Georgia" panose="02040502050405020303" pitchFamily="18" charset="0"/>
              </a:rPr>
              <a:t>Уэнделл М. Стэнли и его коллеги из университета Рокфеллера в Нью-Йорке впервые получили кристаллическую структуру вируса табачной мозаики.</a:t>
            </a:r>
          </a:p>
        </p:txBody>
      </p:sp>
      <p:pic>
        <p:nvPicPr>
          <p:cNvPr id="8195" name="Рисунок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288" y="1666875"/>
            <a:ext cx="4343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Прямоугольник 7"/>
          <p:cNvSpPr>
            <a:spLocks noChangeArrowheads="1"/>
          </p:cNvSpPr>
          <p:nvPr/>
        </p:nvSpPr>
        <p:spPr bwMode="auto">
          <a:xfrm>
            <a:off x="322263" y="5229225"/>
            <a:ext cx="38417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100"/>
              <a:t>https://www.123rf.com/photo_85189738_stock-vector-diagram-showing-different-kinds-of-viruses-illustration.html</a:t>
            </a:r>
            <a:endParaRPr lang="ru-RU" altLang="ru-RU" sz="1100"/>
          </a:p>
        </p:txBody>
      </p:sp>
      <p:sp>
        <p:nvSpPr>
          <p:cNvPr id="8197" name="Прямоугольник 8"/>
          <p:cNvSpPr>
            <a:spLocks noChangeArrowheads="1"/>
          </p:cNvSpPr>
          <p:nvPr/>
        </p:nvSpPr>
        <p:spPr bwMode="auto">
          <a:xfrm>
            <a:off x="5157788" y="1765300"/>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ru-RU" sz="1800" b="1">
                <a:solidFill>
                  <a:srgbClr val="003680"/>
                </a:solidFill>
              </a:rPr>
              <a:t>International Committee on Taxonomy of Viruses</a:t>
            </a:r>
            <a:br>
              <a:rPr lang="en-US" altLang="ru-RU" sz="1800" b="1">
                <a:solidFill>
                  <a:srgbClr val="003680"/>
                </a:solidFill>
              </a:rPr>
            </a:br>
            <a:r>
              <a:rPr lang="en-US" altLang="ru-RU" sz="1800" b="1">
                <a:solidFill>
                  <a:srgbClr val="003680"/>
                </a:solidFill>
              </a:rPr>
              <a:t>ICTV</a:t>
            </a:r>
            <a:endParaRPr lang="en-US" altLang="ru-RU" sz="1800" b="1"/>
          </a:p>
        </p:txBody>
      </p:sp>
      <p:sp>
        <p:nvSpPr>
          <p:cNvPr id="6" name="Прямоугольник 5"/>
          <p:cNvSpPr/>
          <p:nvPr/>
        </p:nvSpPr>
        <p:spPr>
          <a:xfrm>
            <a:off x="3681413" y="1268413"/>
            <a:ext cx="8223250" cy="369887"/>
          </a:xfrm>
          <a:prstGeom prst="rect">
            <a:avLst/>
          </a:prstGeom>
        </p:spPr>
        <p:txBody>
          <a:bodyPr>
            <a:spAutoFit/>
          </a:bodyPr>
          <a:lstStyle/>
          <a:p>
            <a:pPr>
              <a:defRPr/>
            </a:pPr>
            <a:r>
              <a:rPr lang="ru-RU" dirty="0">
                <a:latin typeface="Georgia" panose="02040502050405020303" pitchFamily="18" charset="0"/>
              </a:rPr>
              <a:t>За эту работу Стенли получил Нобелевскую премию </a:t>
            </a:r>
            <a:r>
              <a:rPr lang="ru-RU" dirty="0">
                <a:effectLst>
                  <a:outerShdw blurRad="38100" dist="38100" dir="2700000" algn="tl">
                    <a:srgbClr val="000000">
                      <a:alpha val="43137"/>
                    </a:srgbClr>
                  </a:outerShdw>
                </a:effectLst>
                <a:latin typeface="Georgia" panose="02040502050405020303" pitchFamily="18" charset="0"/>
              </a:rPr>
              <a:t>1946 </a:t>
            </a:r>
            <a:r>
              <a:rPr lang="ru-RU" dirty="0">
                <a:latin typeface="Georgia" panose="02040502050405020303" pitchFamily="18" charset="0"/>
              </a:rPr>
              <a:t>года - по химии.</a:t>
            </a:r>
          </a:p>
        </p:txBody>
      </p:sp>
      <p:pic>
        <p:nvPicPr>
          <p:cNvPr id="8199" name="Рисунок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7738" y="1811338"/>
            <a:ext cx="10382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Прямоугольник 10"/>
          <p:cNvSpPr>
            <a:spLocks noChangeArrowheads="1"/>
          </p:cNvSpPr>
          <p:nvPr/>
        </p:nvSpPr>
        <p:spPr bwMode="auto">
          <a:xfrm>
            <a:off x="5264150" y="6223000"/>
            <a:ext cx="5694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https://talk.ictvonline.org/ictv-reports/ictv_online_report/</a:t>
            </a:r>
            <a:endParaRPr lang="ru-RU" altLang="ru-RU" sz="1800"/>
          </a:p>
        </p:txBody>
      </p:sp>
      <p:pic>
        <p:nvPicPr>
          <p:cNvPr id="8201" name="Рисунок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2547938"/>
            <a:ext cx="4357688"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Рисунок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32238" y="4400550"/>
            <a:ext cx="3970337"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Рисунок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5588" y="4400550"/>
            <a:ext cx="42005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0850" y="165100"/>
            <a:ext cx="208597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Рисунок 1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53713" y="1787525"/>
            <a:ext cx="14954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852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122738" y="139700"/>
            <a:ext cx="3248025" cy="584200"/>
          </a:xfrm>
          <a:prstGeom prst="rect">
            <a:avLst/>
          </a:prstGeom>
        </p:spPr>
        <p:txBody>
          <a:bodyPr wrap="none">
            <a:spAutoFit/>
          </a:bodyPr>
          <a:lstStyle/>
          <a:p>
            <a:pPr>
              <a:defRPr/>
            </a:pPr>
            <a:r>
              <a:rPr lang="ru-RU" sz="3200" dirty="0">
                <a:effectLst>
                  <a:outerShdw blurRad="38100" dist="38100" dir="2700000" algn="tl">
                    <a:srgbClr val="000000">
                      <a:alpha val="43137"/>
                    </a:srgbClr>
                  </a:outerShdw>
                </a:effectLst>
                <a:latin typeface="Georgia" panose="02040502050405020303" pitchFamily="18" charset="0"/>
              </a:rPr>
              <a:t>Вирус – живой?</a:t>
            </a:r>
            <a:endParaRPr lang="ru-RU" sz="3200" dirty="0"/>
          </a:p>
        </p:txBody>
      </p:sp>
      <p:pic>
        <p:nvPicPr>
          <p:cNvPr id="10243" name="Рисунок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695325"/>
            <a:ext cx="3990975"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Прямоугольник 7"/>
          <p:cNvSpPr>
            <a:spLocks noChangeArrowheads="1"/>
          </p:cNvSpPr>
          <p:nvPr/>
        </p:nvSpPr>
        <p:spPr bwMode="auto">
          <a:xfrm>
            <a:off x="5303838" y="6103938"/>
            <a:ext cx="6815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ru-RU" sz="1800"/>
              <a:t>Dickey Zakaib, G. The challenge of microbial diversity: Out on a limb. </a:t>
            </a:r>
            <a:r>
              <a:rPr lang="en-US" altLang="ru-RU" sz="1800" i="1"/>
              <a:t>Nature</a:t>
            </a:r>
            <a:r>
              <a:rPr lang="en-US" altLang="ru-RU" sz="1800"/>
              <a:t> </a:t>
            </a:r>
            <a:r>
              <a:rPr lang="en-US" altLang="ru-RU" sz="1800" b="1"/>
              <a:t>476, </a:t>
            </a:r>
            <a:r>
              <a:rPr lang="en-US" altLang="ru-RU" sz="1800"/>
              <a:t>20–21 (2011). https://doi.org/10.1038/476020a</a:t>
            </a:r>
            <a:endParaRPr lang="ru-RU" altLang="ru-RU" sz="1800"/>
          </a:p>
        </p:txBody>
      </p:sp>
      <p:pic>
        <p:nvPicPr>
          <p:cNvPr id="10245" name="Рисунок 3"/>
          <p:cNvPicPr>
            <a:picLocks noChangeAspect="1"/>
          </p:cNvPicPr>
          <p:nvPr/>
        </p:nvPicPr>
        <p:blipFill>
          <a:blip r:embed="rId4">
            <a:extLst>
              <a:ext uri="{28A0092B-C50C-407E-A947-70E740481C1C}">
                <a14:useLocalDpi xmlns:a14="http://schemas.microsoft.com/office/drawing/2010/main" val="0"/>
              </a:ext>
            </a:extLst>
          </a:blip>
          <a:srcRect t="17693" b="-17693"/>
          <a:stretch>
            <a:fillRect/>
          </a:stretch>
        </p:blipFill>
        <p:spPr bwMode="auto">
          <a:xfrm>
            <a:off x="5575300" y="695325"/>
            <a:ext cx="6022975"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Прямоугольник 4"/>
          <p:cNvSpPr>
            <a:spLocks noChangeArrowheads="1"/>
          </p:cNvSpPr>
          <p:nvPr/>
        </p:nvSpPr>
        <p:spPr bwMode="auto">
          <a:xfrm>
            <a:off x="6308724" y="3522662"/>
            <a:ext cx="4805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ru-RU" sz="1800" dirty="0" err="1"/>
              <a:t>Woese</a:t>
            </a:r>
            <a:r>
              <a:rPr lang="en-US" altLang="ru-RU" sz="1800" dirty="0"/>
              <a:t> CR, </a:t>
            </a:r>
            <a:r>
              <a:rPr lang="en-US" altLang="ru-RU" sz="1800" dirty="0" err="1"/>
              <a:t>Kandler</a:t>
            </a:r>
            <a:r>
              <a:rPr lang="en-US" altLang="ru-RU" sz="1800" dirty="0"/>
              <a:t> O, </a:t>
            </a:r>
            <a:r>
              <a:rPr lang="en-US" altLang="ru-RU" sz="1800" dirty="0" err="1"/>
              <a:t>Wheelis</a:t>
            </a:r>
            <a:r>
              <a:rPr lang="en-US" altLang="ru-RU" sz="1800" dirty="0"/>
              <a:t> ML.</a:t>
            </a:r>
            <a:endParaRPr lang="ru-RU" altLang="ru-RU" sz="1800" dirty="0"/>
          </a:p>
          <a:p>
            <a:pPr eaLnBrk="1" hangingPunct="1">
              <a:lnSpc>
                <a:spcPct val="100000"/>
              </a:lnSpc>
              <a:spcBef>
                <a:spcPct val="0"/>
              </a:spcBef>
              <a:buFontTx/>
              <a:buNone/>
            </a:pPr>
            <a:r>
              <a:rPr lang="pl-PL" altLang="ru-RU" sz="1800" dirty="0"/>
              <a:t>Proc Natl Acad Sci U S A. 1990 Jun;87(12):4576-9.</a:t>
            </a:r>
            <a:endParaRPr lang="ru-RU" altLang="ru-RU" sz="1800" dirty="0"/>
          </a:p>
        </p:txBody>
      </p:sp>
      <p:sp>
        <p:nvSpPr>
          <p:cNvPr id="10247" name="Прямоугольник 10"/>
          <p:cNvSpPr>
            <a:spLocks noChangeArrowheads="1"/>
          </p:cNvSpPr>
          <p:nvPr/>
        </p:nvSpPr>
        <p:spPr bwMode="auto">
          <a:xfrm>
            <a:off x="3943350" y="4140200"/>
            <a:ext cx="79152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sz="1800"/>
              <a:t>Дидье Рауль и его коллеги идентифицировали первый из гигантских вирусов – </a:t>
            </a:r>
            <a:r>
              <a:rPr lang="en-US" altLang="ru-RU" sz="1800"/>
              <a:t>Mimivirus</a:t>
            </a:r>
            <a:r>
              <a:rPr lang="ru-RU" altLang="ru-RU" sz="1800"/>
              <a:t> – в 2003 году. Микроб был обнаружен много лет назад, он заражал амёб в очистных сооружениях в Брэдфорде, Великобритания, но он был настолько велик, что его приняли за бактерию. Когда Рауль и его коллеги не смогли идентифицировать его по ДНК, они посмотрели на него под микроскопом и увидели вирус.</a:t>
            </a:r>
          </a:p>
        </p:txBody>
      </p:sp>
    </p:spTree>
    <p:extLst>
      <p:ext uri="{BB962C8B-B14F-4D97-AF65-F5344CB8AC3E}">
        <p14:creationId xmlns:p14="http://schemas.microsoft.com/office/powerpoint/2010/main" val="2187673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660400"/>
            <a:ext cx="7272338" cy="536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724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12-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925" y="322263"/>
            <a:ext cx="4908550" cy="626427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7"/>
          <p:cNvSpPr txBox="1">
            <a:spLocks noChangeArrowheads="1"/>
          </p:cNvSpPr>
          <p:nvPr/>
        </p:nvSpPr>
        <p:spPr bwMode="auto">
          <a:xfrm>
            <a:off x="6948488" y="847725"/>
            <a:ext cx="803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lang="en-US" altLang="ru-RU" b="1" i="1">
                <a:solidFill>
                  <a:srgbClr val="000099"/>
                </a:solidFill>
                <a:latin typeface="Times New Roman" panose="02020603050405020304" pitchFamily="18" charset="0"/>
              </a:rPr>
              <a:t>rII</a:t>
            </a:r>
          </a:p>
        </p:txBody>
      </p:sp>
      <p:sp>
        <p:nvSpPr>
          <p:cNvPr id="13316" name="Text Box 8"/>
          <p:cNvSpPr txBox="1">
            <a:spLocks noChangeArrowheads="1"/>
          </p:cNvSpPr>
          <p:nvPr/>
        </p:nvSpPr>
        <p:spPr bwMode="auto">
          <a:xfrm>
            <a:off x="6384925" y="3705225"/>
            <a:ext cx="590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lang="en-US" altLang="ru-RU" b="1" i="1">
                <a:solidFill>
                  <a:srgbClr val="000099"/>
                </a:solidFill>
                <a:latin typeface="Times New Roman" panose="02020603050405020304" pitchFamily="18" charset="0"/>
              </a:rPr>
              <a:t>r</a:t>
            </a:r>
            <a:r>
              <a:rPr lang="en-US" altLang="ru-RU" b="1" i="1" baseline="30000">
                <a:solidFill>
                  <a:srgbClr val="000099"/>
                </a:solidFill>
                <a:latin typeface="Times New Roman" panose="02020603050405020304" pitchFamily="18" charset="0"/>
              </a:rPr>
              <a:t>+</a:t>
            </a:r>
            <a:endParaRPr lang="en-US" altLang="ru-RU" b="1" i="1">
              <a:solidFill>
                <a:srgbClr val="000099"/>
              </a:solidFill>
              <a:latin typeface="Times New Roman" panose="02020603050405020304" pitchFamily="18" charset="0"/>
            </a:endParaRPr>
          </a:p>
        </p:txBody>
      </p:sp>
      <p:pic>
        <p:nvPicPr>
          <p:cNvPr id="13317"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878138"/>
            <a:ext cx="3398838"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Рисунок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428625"/>
            <a:ext cx="3513138" cy="315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834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1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3375"/>
            <a:ext cx="8991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Прямоугольник 1"/>
          <p:cNvSpPr>
            <a:spLocks noChangeArrowheads="1"/>
          </p:cNvSpPr>
          <p:nvPr/>
        </p:nvSpPr>
        <p:spPr bwMode="auto">
          <a:xfrm>
            <a:off x="1676400" y="762000"/>
            <a:ext cx="1728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b="1">
                <a:latin typeface="Times New Roman" panose="02020603050405020304" pitchFamily="18" charset="0"/>
              </a:rPr>
              <a:t>Бензер</a:t>
            </a:r>
            <a:r>
              <a:rPr lang="en-US" altLang="ru-RU" b="1">
                <a:latin typeface="Times New Roman" panose="02020603050405020304" pitchFamily="18" charset="0"/>
              </a:rPr>
              <a:t> C.</a:t>
            </a:r>
            <a:endParaRPr lang="ru-RU" altLang="ru-RU" b="1">
              <a:latin typeface="Times New Roman" panose="02020603050405020304" pitchFamily="18" charset="0"/>
            </a:endParaRPr>
          </a:p>
        </p:txBody>
      </p:sp>
      <p:sp>
        <p:nvSpPr>
          <p:cNvPr id="14340" name="Прямоугольник 2"/>
          <p:cNvSpPr>
            <a:spLocks noChangeArrowheads="1"/>
          </p:cNvSpPr>
          <p:nvPr/>
        </p:nvSpPr>
        <p:spPr bwMode="auto">
          <a:xfrm>
            <a:off x="4079875" y="6192838"/>
            <a:ext cx="6337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ru-RU" altLang="ru-RU" sz="1800"/>
              <a:t>Бензер С. Тонкая структура гена // Молекулярная генетика. М., 1963. С.11—32</a:t>
            </a:r>
            <a:r>
              <a:rPr lang="en-US" altLang="ru-RU" sz="1800"/>
              <a:t>.</a:t>
            </a:r>
            <a:endParaRPr lang="ru-RU" altLang="ru-RU" sz="1800"/>
          </a:p>
        </p:txBody>
      </p:sp>
    </p:spTree>
    <p:extLst>
      <p:ext uri="{BB962C8B-B14F-4D97-AF65-F5344CB8AC3E}">
        <p14:creationId xmlns:p14="http://schemas.microsoft.com/office/powerpoint/2010/main" val="2208815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2677</Words>
  <Application>Microsoft Office PowerPoint</Application>
  <PresentationFormat>Широкоэкранный</PresentationFormat>
  <Paragraphs>146</Paragraphs>
  <Slides>32</Slides>
  <Notes>7</Notes>
  <HiddenSlides>0</HiddenSlides>
  <MMClips>1</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32</vt:i4>
      </vt:variant>
    </vt:vector>
  </HeadingPairs>
  <TitlesOfParts>
    <vt:vector size="41" baseType="lpstr">
      <vt:lpstr>Arial</vt:lpstr>
      <vt:lpstr>Calibri</vt:lpstr>
      <vt:lpstr>Calibri Light</vt:lpstr>
      <vt:lpstr>Cambria Math</vt:lpstr>
      <vt:lpstr>Dutch801BT-Roman</vt:lpstr>
      <vt:lpstr>Georgia</vt:lpstr>
      <vt:lpstr>MyriadPro-Light</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RePack by Diakov</dc:creator>
  <cp:lastModifiedBy>RePack by Diakov</cp:lastModifiedBy>
  <cp:revision>7</cp:revision>
  <dcterms:created xsi:type="dcterms:W3CDTF">2021-03-10T07:25:13Z</dcterms:created>
  <dcterms:modified xsi:type="dcterms:W3CDTF">2021-03-15T20:09:57Z</dcterms:modified>
</cp:coreProperties>
</file>